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3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Lst>
  <p:sldSz cx="18288000" cy="10287000"/>
  <p:notesSz cx="6858000" cy="9144000"/>
  <p:embeddedFontLst>
    <p:embeddedFont>
      <p:font typeface="Myriad" panose="020B0503030403020204" pitchFamily="34" charset="0"/>
      <p:regular r:id="rId34"/>
      <p:bold r:id="rId35"/>
      <p:italic r:id="rId36"/>
      <p:boldItalic r:id="rId37"/>
    </p:embeddedFont>
    <p:embeddedFont>
      <p:font typeface="Myriad Bold" panose="020B0703030403020204" pitchFamily="34" charset="0"/>
      <p:regular r:id="rId38"/>
      <p:bold r:id="rId39"/>
    </p:embeddedFont>
    <p:embeddedFont>
      <p:font typeface="Myriad Bold Italics" panose="020B0703030403090204" pitchFamily="34" charset="0"/>
      <p:regular r:id="rId40"/>
      <p:bold r:id="rId41"/>
      <p:italic r:id="rId42"/>
      <p:boldItalic r:id="rId43"/>
    </p:embeddedFont>
    <p:embeddedFont>
      <p:font typeface="Myriad Light" panose="020B0403030403020204" pitchFamily="34" charset="0"/>
      <p:regular r:id="rId44"/>
    </p:embeddedFont>
    <p:embeddedFont>
      <p:font typeface="Myriad Light Italics" panose="020B0403030403090204" pitchFamily="34" charset="0"/>
      <p:regular r:id="rId45"/>
      <p:italic r:id="rId46"/>
    </p:embeddedFont>
    <p:embeddedFont>
      <p:font typeface="Myriad Semi-Bold" panose="020B0603030403020204" pitchFamily="34" charset="0"/>
      <p:regular r:id="rId47"/>
      <p:bold r:id="rId4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autoAdjust="0"/>
    <p:restoredTop sz="49479" autoAdjust="0"/>
  </p:normalViewPr>
  <p:slideViewPr>
    <p:cSldViewPr>
      <p:cViewPr varScale="1">
        <p:scale>
          <a:sx n="12" d="100"/>
          <a:sy n="12" d="100"/>
        </p:scale>
        <p:origin x="2856" y="48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6.fntdata"/><Relationship Id="rId21" Type="http://schemas.openxmlformats.org/officeDocument/2006/relationships/slide" Target="slides/slide20.xml"/><Relationship Id="rId34" Type="http://schemas.openxmlformats.org/officeDocument/2006/relationships/font" Target="fonts/font1.fntdata"/><Relationship Id="rId42" Type="http://schemas.openxmlformats.org/officeDocument/2006/relationships/font" Target="fonts/font9.fntdata"/><Relationship Id="rId47" Type="http://schemas.openxmlformats.org/officeDocument/2006/relationships/font" Target="fonts/font14.fntdata"/><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4.fntdata"/><Relationship Id="rId40" Type="http://schemas.openxmlformats.org/officeDocument/2006/relationships/font" Target="fonts/font7.fntdata"/><Relationship Id="rId45" Type="http://schemas.openxmlformats.org/officeDocument/2006/relationships/font" Target="fonts/font12.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3.fntdata"/><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11.fntdata"/><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2.fntdata"/><Relationship Id="rId43" Type="http://schemas.openxmlformats.org/officeDocument/2006/relationships/font" Target="fonts/font10.fntdata"/><Relationship Id="rId48" Type="http://schemas.openxmlformats.org/officeDocument/2006/relationships/font" Target="fonts/font15.fntdata"/><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font" Target="fonts/font5.fntdata"/><Relationship Id="rId46" Type="http://schemas.openxmlformats.org/officeDocument/2006/relationships/font" Target="fonts/font13.fntdata"/><Relationship Id="rId20" Type="http://schemas.openxmlformats.org/officeDocument/2006/relationships/slide" Target="slides/slide19.xml"/><Relationship Id="rId41" Type="http://schemas.openxmlformats.org/officeDocument/2006/relationships/font" Target="fonts/font8.fntdata"/><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19.10.2026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1B2431-D351-4C6E-A3CF-9DFAC0E3E050}" type="slidenum">
              <a:rPr lang="cs-CZ" smtClean="0"/>
              <a:t>27</a:t>
            </a:fld>
            <a:endParaRPr lang="cs-CZ"/>
          </a:p>
        </p:txBody>
      </p:sp>
    </p:spTree>
    <p:extLst>
      <p:ext uri="{BB962C8B-B14F-4D97-AF65-F5344CB8AC3E}">
        <p14:creationId xmlns:p14="http://schemas.microsoft.com/office/powerpoint/2010/main" val="371910755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1B2431-D351-4C6E-A3CF-9DFAC0E3E050}" type="slidenum">
              <a:rPr lang="cs-CZ" smtClean="0"/>
              <a:t>31</a:t>
            </a:fld>
            <a:endParaRPr lang="cs-CZ"/>
          </a:p>
        </p:txBody>
      </p:sp>
    </p:spTree>
    <p:extLst>
      <p:ext uri="{BB962C8B-B14F-4D97-AF65-F5344CB8AC3E}">
        <p14:creationId xmlns:p14="http://schemas.microsoft.com/office/powerpoint/2010/main" val="30155496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10/19/26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10/19/26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10/19/26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10/19/26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10/19/26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10/19/26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10/19/26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10/19/26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10/19/26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hyperlink" Target="https://www.indigoculturalcenter.org/institute-for-child-development-research-social-change/iecmhc" TargetMode="External"/><Relationship Id="rId5" Type="http://schemas.openxmlformats.org/officeDocument/2006/relationships/image" Target="../media/image6.png"/><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8.svg"/></Relationships>
</file>

<file path=ppt/slides/_rels/slide5.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png"/><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8" Type="http://schemas.openxmlformats.org/officeDocument/2006/relationships/image" Target="../media/image21.sv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9.svg"/><Relationship Id="rId5" Type="http://schemas.openxmlformats.org/officeDocument/2006/relationships/image" Target="../media/image18.png"/><Relationship Id="rId4" Type="http://schemas.openxmlformats.org/officeDocument/2006/relationships/image" Target="../media/image17.svg"/></Relationships>
</file>

<file path=ppt/slides/_rels/slide7.xml.rels><?xml version="1.0" encoding="UTF-8" standalone="yes"?>
<Relationships xmlns="http://schemas.openxmlformats.org/package/2006/relationships"><Relationship Id="rId8" Type="http://schemas.openxmlformats.org/officeDocument/2006/relationships/image" Target="../media/image21.sv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9.svg"/><Relationship Id="rId5" Type="http://schemas.openxmlformats.org/officeDocument/2006/relationships/image" Target="../media/image18.png"/><Relationship Id="rId4" Type="http://schemas.openxmlformats.org/officeDocument/2006/relationships/image" Target="../media/image17.sv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4.sv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4.svg"/></Relationships>
</file>

<file path=ppt/slides/_rels/slide11.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png"/><Relationship Id="rId7" Type="http://schemas.openxmlformats.org/officeDocument/2006/relationships/image" Target="../media/image23.sv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22.png"/><Relationship Id="rId5" Type="http://schemas.openxmlformats.org/officeDocument/2006/relationships/image" Target="../media/image4.svg"/><Relationship Id="rId4" Type="http://schemas.openxmlformats.org/officeDocument/2006/relationships/image" Target="../media/image3.png"/><Relationship Id="rId9" Type="http://schemas.openxmlformats.org/officeDocument/2006/relationships/image" Target="../media/image25.sv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25.sv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24.png"/><Relationship Id="rId5" Type="http://schemas.openxmlformats.org/officeDocument/2006/relationships/image" Target="../media/image4.svg"/><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1.png"/><Relationship Id="rId7" Type="http://schemas.openxmlformats.org/officeDocument/2006/relationships/image" Target="../media/image25.sv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24.png"/><Relationship Id="rId5" Type="http://schemas.openxmlformats.org/officeDocument/2006/relationships/image" Target="../media/image4.svg"/><Relationship Id="rId4" Type="http://schemas.openxmlformats.org/officeDocument/2006/relationships/image" Target="../media/image3.png"/><Relationship Id="rId9" Type="http://schemas.openxmlformats.org/officeDocument/2006/relationships/image" Target="../media/image27.svg"/></Relationships>
</file>

<file path=ppt/slides/_rels/slide17.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1.png"/><Relationship Id="rId7" Type="http://schemas.openxmlformats.org/officeDocument/2006/relationships/image" Target="../media/image25.sv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24.png"/><Relationship Id="rId5" Type="http://schemas.openxmlformats.org/officeDocument/2006/relationships/image" Target="../media/image4.svg"/><Relationship Id="rId4" Type="http://schemas.openxmlformats.org/officeDocument/2006/relationships/image" Target="../media/image3.png"/><Relationship Id="rId9" Type="http://schemas.openxmlformats.org/officeDocument/2006/relationships/image" Target="../media/image27.svg"/></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25.sv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24.png"/><Relationship Id="rId5" Type="http://schemas.openxmlformats.org/officeDocument/2006/relationships/image" Target="../media/image4.svg"/><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png"/></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png"/></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25.sv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24.png"/><Relationship Id="rId5" Type="http://schemas.openxmlformats.org/officeDocument/2006/relationships/image" Target="../media/image4.svg"/><Relationship Id="rId4" Type="http://schemas.openxmlformats.org/officeDocument/2006/relationships/image" Target="../media/image3.png"/></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hyperlink" Target="https://padlet.com/jannahack1/a-collective-mural-70ldnbh2r0h34gg5?frame_id=page%3AGTmICzXcOXWq6Arn6JJn-"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30.svg"/><Relationship Id="rId2" Type="http://schemas.openxmlformats.org/officeDocument/2006/relationships/notesSlide" Target="../notesSlides/notesSlide25.xml"/><Relationship Id="rId1" Type="http://schemas.openxmlformats.org/officeDocument/2006/relationships/slideLayout" Target="../slideLayouts/slideLayout7.xml"/><Relationship Id="rId6" Type="http://schemas.openxmlformats.org/officeDocument/2006/relationships/image" Target="../media/image29.png"/><Relationship Id="rId5" Type="http://schemas.openxmlformats.org/officeDocument/2006/relationships/image" Target="../media/image28.jpeg"/><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a:off x="2953021" y="-3699038"/>
            <a:ext cx="12381959" cy="18288000"/>
          </a:xfrm>
          <a:custGeom>
            <a:avLst/>
            <a:gdLst/>
            <a:ahLst/>
            <a:cxnLst/>
            <a:rect l="l" t="t" r="r" b="b"/>
            <a:pathLst>
              <a:path w="12381959" h="18288000">
                <a:moveTo>
                  <a:pt x="0" y="0"/>
                </a:moveTo>
                <a:lnTo>
                  <a:pt x="12381958" y="0"/>
                </a:lnTo>
                <a:lnTo>
                  <a:pt x="12381958" y="18288000"/>
                </a:lnTo>
                <a:lnTo>
                  <a:pt x="0" y="18288000"/>
                </a:lnTo>
                <a:lnTo>
                  <a:pt x="0" y="0"/>
                </a:lnTo>
                <a:close/>
              </a:path>
            </a:pathLst>
          </a:custGeom>
          <a:blipFill>
            <a:blip r:embed="rId3"/>
            <a:stretch>
              <a:fillRect l="-7104" r="-7104"/>
            </a:stretch>
          </a:blipFill>
        </p:spPr>
        <p:txBody>
          <a:bodyPr/>
          <a:lstStyle/>
          <a:p>
            <a:endParaRPr lang="en-US"/>
          </a:p>
        </p:txBody>
      </p:sp>
      <p:grpSp>
        <p:nvGrpSpPr>
          <p:cNvPr id="3" name="Group 3"/>
          <p:cNvGrpSpPr/>
          <p:nvPr/>
        </p:nvGrpSpPr>
        <p:grpSpPr>
          <a:xfrm>
            <a:off x="1028700" y="1028700"/>
            <a:ext cx="16230600" cy="8229600"/>
            <a:chOff x="0" y="0"/>
            <a:chExt cx="4274726" cy="2167467"/>
          </a:xfrm>
        </p:grpSpPr>
        <p:sp>
          <p:nvSpPr>
            <p:cNvPr id="4" name="Freeform 4"/>
            <p:cNvSpPr/>
            <p:nvPr/>
          </p:nvSpPr>
          <p:spPr>
            <a:xfrm>
              <a:off x="0" y="0"/>
              <a:ext cx="4274726" cy="2167467"/>
            </a:xfrm>
            <a:custGeom>
              <a:avLst/>
              <a:gdLst/>
              <a:ahLst/>
              <a:cxnLst/>
              <a:rect l="l" t="t" r="r" b="b"/>
              <a:pathLst>
                <a:path w="4274726" h="2167467">
                  <a:moveTo>
                    <a:pt x="0" y="0"/>
                  </a:moveTo>
                  <a:lnTo>
                    <a:pt x="4274726" y="0"/>
                  </a:lnTo>
                  <a:lnTo>
                    <a:pt x="4274726" y="2167467"/>
                  </a:lnTo>
                  <a:lnTo>
                    <a:pt x="0" y="2167467"/>
                  </a:lnTo>
                  <a:close/>
                </a:path>
              </a:pathLst>
            </a:custGeom>
            <a:solidFill>
              <a:srgbClr val="FFFFFF"/>
            </a:solidFill>
          </p:spPr>
          <p:txBody>
            <a:bodyPr/>
            <a:lstStyle/>
            <a:p>
              <a:endParaRPr lang="en-US"/>
            </a:p>
          </p:txBody>
        </p:sp>
        <p:sp>
          <p:nvSpPr>
            <p:cNvPr id="5" name="TextBox 5"/>
            <p:cNvSpPr txBox="1"/>
            <p:nvPr/>
          </p:nvSpPr>
          <p:spPr>
            <a:xfrm>
              <a:off x="0" y="-76200"/>
              <a:ext cx="4274726" cy="2243667"/>
            </a:xfrm>
            <a:prstGeom prst="rect">
              <a:avLst/>
            </a:prstGeom>
          </p:spPr>
          <p:txBody>
            <a:bodyPr lIns="50800" tIns="50800" rIns="50800" bIns="50800" rtlCol="0" anchor="ctr"/>
            <a:lstStyle/>
            <a:p>
              <a:pPr algn="ctr">
                <a:lnSpc>
                  <a:spcPts val="3088"/>
                </a:lnSpc>
              </a:pPr>
              <a:endParaRPr/>
            </a:p>
          </p:txBody>
        </p:sp>
      </p:grpSp>
      <p:sp>
        <p:nvSpPr>
          <p:cNvPr id="6" name="Freeform 6"/>
          <p:cNvSpPr/>
          <p:nvPr/>
        </p:nvSpPr>
        <p:spPr>
          <a:xfrm>
            <a:off x="7147721" y="6567254"/>
            <a:ext cx="3992558" cy="1711096"/>
          </a:xfrm>
          <a:custGeom>
            <a:avLst/>
            <a:gdLst/>
            <a:ahLst/>
            <a:cxnLst/>
            <a:rect l="l" t="t" r="r" b="b"/>
            <a:pathLst>
              <a:path w="3992558" h="1711096">
                <a:moveTo>
                  <a:pt x="0" y="0"/>
                </a:moveTo>
                <a:lnTo>
                  <a:pt x="3992558" y="0"/>
                </a:lnTo>
                <a:lnTo>
                  <a:pt x="3992558" y="1711097"/>
                </a:lnTo>
                <a:lnTo>
                  <a:pt x="0" y="1711097"/>
                </a:lnTo>
                <a:lnTo>
                  <a:pt x="0" y="0"/>
                </a:lnTo>
                <a:close/>
              </a:path>
            </a:pathLst>
          </a:custGeom>
          <a:blipFill>
            <a:blip r:embed="rId4"/>
            <a:stretch>
              <a:fillRect/>
            </a:stretch>
          </a:blipFill>
        </p:spPr>
        <p:txBody>
          <a:bodyPr/>
          <a:lstStyle/>
          <a:p>
            <a:endParaRPr lang="en-US"/>
          </a:p>
        </p:txBody>
      </p:sp>
      <p:sp>
        <p:nvSpPr>
          <p:cNvPr id="7" name="TextBox 7"/>
          <p:cNvSpPr txBox="1"/>
          <p:nvPr/>
        </p:nvSpPr>
        <p:spPr>
          <a:xfrm>
            <a:off x="1028700" y="2588614"/>
            <a:ext cx="16230600" cy="1565274"/>
          </a:xfrm>
          <a:prstGeom prst="rect">
            <a:avLst/>
          </a:prstGeom>
        </p:spPr>
        <p:txBody>
          <a:bodyPr lIns="0" tIns="0" rIns="0" bIns="0" rtlCol="0" anchor="t">
            <a:spAutoFit/>
          </a:bodyPr>
          <a:lstStyle/>
          <a:p>
            <a:pPr algn="ctr">
              <a:lnSpc>
                <a:spcPts val="10399"/>
              </a:lnSpc>
            </a:pPr>
            <a:r>
              <a:rPr lang="en-US" sz="9999">
                <a:solidFill>
                  <a:srgbClr val="000000"/>
                </a:solidFill>
                <a:latin typeface="Myriad"/>
                <a:ea typeface="Myriad"/>
                <a:cs typeface="Myriad"/>
                <a:sym typeface="Myriad"/>
              </a:rPr>
              <a:t>Current Trends in IECMHC</a:t>
            </a:r>
          </a:p>
        </p:txBody>
      </p:sp>
      <p:sp>
        <p:nvSpPr>
          <p:cNvPr id="8" name="TextBox 8"/>
          <p:cNvSpPr txBox="1"/>
          <p:nvPr/>
        </p:nvSpPr>
        <p:spPr>
          <a:xfrm>
            <a:off x="2053572" y="4505162"/>
            <a:ext cx="14180855" cy="1181100"/>
          </a:xfrm>
          <a:prstGeom prst="rect">
            <a:avLst/>
          </a:prstGeom>
        </p:spPr>
        <p:txBody>
          <a:bodyPr lIns="0" tIns="0" rIns="0" bIns="0" rtlCol="0" anchor="t">
            <a:spAutoFit/>
          </a:bodyPr>
          <a:lstStyle/>
          <a:p>
            <a:pPr algn="ctr">
              <a:lnSpc>
                <a:spcPts val="4500"/>
              </a:lnSpc>
            </a:pPr>
            <a:r>
              <a:rPr lang="en-US" sz="3000" spc="30">
                <a:solidFill>
                  <a:srgbClr val="000000"/>
                </a:solidFill>
                <a:latin typeface="Myriad"/>
                <a:ea typeface="Myriad"/>
                <a:cs typeface="Myriad"/>
                <a:sym typeface="Myriad"/>
              </a:rPr>
              <a:t>A NATIONAL STUDY IN PARTNERSHIP WITH CONSULTANTS ON THE ROLE OF CONSULTEE STRESS AND WELLBEING IN IECMHC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a:off x="2953021" y="-3699038"/>
            <a:ext cx="12381959" cy="18288000"/>
          </a:xfrm>
          <a:custGeom>
            <a:avLst/>
            <a:gdLst/>
            <a:ahLst/>
            <a:cxnLst/>
            <a:rect l="l" t="t" r="r" b="b"/>
            <a:pathLst>
              <a:path w="12381959" h="18288000">
                <a:moveTo>
                  <a:pt x="0" y="0"/>
                </a:moveTo>
                <a:lnTo>
                  <a:pt x="12381958" y="0"/>
                </a:lnTo>
                <a:lnTo>
                  <a:pt x="12381958" y="18288000"/>
                </a:lnTo>
                <a:lnTo>
                  <a:pt x="0" y="18288000"/>
                </a:lnTo>
                <a:lnTo>
                  <a:pt x="0" y="0"/>
                </a:lnTo>
                <a:close/>
              </a:path>
            </a:pathLst>
          </a:custGeom>
          <a:blipFill>
            <a:blip r:embed="rId3"/>
            <a:stretch>
              <a:fillRect l="-7104" r="-7104"/>
            </a:stretch>
          </a:blipFill>
        </p:spPr>
        <p:txBody>
          <a:bodyPr/>
          <a:lstStyle/>
          <a:p>
            <a:endParaRPr lang="en-US"/>
          </a:p>
        </p:txBody>
      </p:sp>
      <p:grpSp>
        <p:nvGrpSpPr>
          <p:cNvPr id="3" name="Group 3"/>
          <p:cNvGrpSpPr/>
          <p:nvPr/>
        </p:nvGrpSpPr>
        <p:grpSpPr>
          <a:xfrm>
            <a:off x="1028700" y="1028700"/>
            <a:ext cx="16230600" cy="8229600"/>
            <a:chOff x="0" y="0"/>
            <a:chExt cx="4274726" cy="2167467"/>
          </a:xfrm>
        </p:grpSpPr>
        <p:sp>
          <p:nvSpPr>
            <p:cNvPr id="4" name="Freeform 4"/>
            <p:cNvSpPr/>
            <p:nvPr/>
          </p:nvSpPr>
          <p:spPr>
            <a:xfrm>
              <a:off x="0" y="0"/>
              <a:ext cx="4274726" cy="2167467"/>
            </a:xfrm>
            <a:custGeom>
              <a:avLst/>
              <a:gdLst/>
              <a:ahLst/>
              <a:cxnLst/>
              <a:rect l="l" t="t" r="r" b="b"/>
              <a:pathLst>
                <a:path w="4274726" h="2167467">
                  <a:moveTo>
                    <a:pt x="0" y="0"/>
                  </a:moveTo>
                  <a:lnTo>
                    <a:pt x="4274726" y="0"/>
                  </a:lnTo>
                  <a:lnTo>
                    <a:pt x="4274726" y="2167467"/>
                  </a:lnTo>
                  <a:lnTo>
                    <a:pt x="0" y="2167467"/>
                  </a:lnTo>
                  <a:close/>
                </a:path>
              </a:pathLst>
            </a:custGeom>
            <a:solidFill>
              <a:srgbClr val="FFFFFF"/>
            </a:solidFill>
          </p:spPr>
          <p:txBody>
            <a:bodyPr/>
            <a:lstStyle/>
            <a:p>
              <a:endParaRPr lang="en-US"/>
            </a:p>
          </p:txBody>
        </p:sp>
        <p:sp>
          <p:nvSpPr>
            <p:cNvPr id="5" name="TextBox 5"/>
            <p:cNvSpPr txBox="1"/>
            <p:nvPr/>
          </p:nvSpPr>
          <p:spPr>
            <a:xfrm>
              <a:off x="0" y="-76200"/>
              <a:ext cx="4274726" cy="2243667"/>
            </a:xfrm>
            <a:prstGeom prst="rect">
              <a:avLst/>
            </a:prstGeom>
          </p:spPr>
          <p:txBody>
            <a:bodyPr lIns="50800" tIns="50800" rIns="50800" bIns="50800" rtlCol="0" anchor="ctr"/>
            <a:lstStyle/>
            <a:p>
              <a:pPr algn="ctr">
                <a:lnSpc>
                  <a:spcPts val="3088"/>
                </a:lnSpc>
              </a:pPr>
              <a:endParaRPr/>
            </a:p>
          </p:txBody>
        </p:sp>
      </p:grpSp>
      <p:sp>
        <p:nvSpPr>
          <p:cNvPr id="6" name="TextBox 6"/>
          <p:cNvSpPr txBox="1"/>
          <p:nvPr/>
        </p:nvSpPr>
        <p:spPr>
          <a:xfrm>
            <a:off x="9540720" y="1847428"/>
            <a:ext cx="6540257" cy="581025"/>
          </a:xfrm>
          <a:prstGeom prst="rect">
            <a:avLst/>
          </a:prstGeom>
        </p:spPr>
        <p:txBody>
          <a:bodyPr lIns="0" tIns="0" rIns="0" bIns="0" rtlCol="0" anchor="t">
            <a:spAutoFit/>
          </a:bodyPr>
          <a:lstStyle/>
          <a:p>
            <a:pPr algn="l">
              <a:lnSpc>
                <a:spcPts val="4200"/>
              </a:lnSpc>
              <a:spcBef>
                <a:spcPct val="0"/>
              </a:spcBef>
            </a:pPr>
            <a:r>
              <a:rPr lang="en-US" sz="3000">
                <a:solidFill>
                  <a:srgbClr val="000000"/>
                </a:solidFill>
                <a:latin typeface="Myriad"/>
                <a:ea typeface="Myriad"/>
                <a:cs typeface="Myriad"/>
                <a:sym typeface="Myriad"/>
              </a:rPr>
              <a:t>STUDY OVERVIEW AND KEY FINDINGS</a:t>
            </a:r>
          </a:p>
        </p:txBody>
      </p:sp>
      <p:sp>
        <p:nvSpPr>
          <p:cNvPr id="7" name="TextBox 7"/>
          <p:cNvSpPr txBox="1"/>
          <p:nvPr/>
        </p:nvSpPr>
        <p:spPr>
          <a:xfrm>
            <a:off x="1918043" y="3096698"/>
            <a:ext cx="5650737" cy="4084667"/>
          </a:xfrm>
          <a:prstGeom prst="rect">
            <a:avLst/>
          </a:prstGeom>
        </p:spPr>
        <p:txBody>
          <a:bodyPr lIns="0" tIns="0" rIns="0" bIns="0" rtlCol="0" anchor="t">
            <a:spAutoFit/>
          </a:bodyPr>
          <a:lstStyle/>
          <a:p>
            <a:pPr algn="l">
              <a:lnSpc>
                <a:spcPts val="7806"/>
              </a:lnSpc>
            </a:pPr>
            <a:r>
              <a:rPr lang="en-US" sz="6245" spc="-62">
                <a:solidFill>
                  <a:srgbClr val="000000"/>
                </a:solidFill>
                <a:latin typeface="Myriad"/>
                <a:ea typeface="Myriad"/>
                <a:cs typeface="Myriad"/>
                <a:sym typeface="Myriad"/>
              </a:rPr>
              <a:t>HOW WE’LL MOVE THROUGH OUR TIME TOGETHER</a:t>
            </a:r>
          </a:p>
        </p:txBody>
      </p:sp>
      <p:sp>
        <p:nvSpPr>
          <p:cNvPr id="8" name="Freeform 8"/>
          <p:cNvSpPr/>
          <p:nvPr/>
        </p:nvSpPr>
        <p:spPr>
          <a:xfrm>
            <a:off x="8659082" y="1868274"/>
            <a:ext cx="589660" cy="589660"/>
          </a:xfrm>
          <a:custGeom>
            <a:avLst/>
            <a:gdLst/>
            <a:ahLst/>
            <a:cxnLst/>
            <a:rect l="l" t="t" r="r" b="b"/>
            <a:pathLst>
              <a:path w="589660" h="589660">
                <a:moveTo>
                  <a:pt x="0" y="0"/>
                </a:moveTo>
                <a:lnTo>
                  <a:pt x="589660" y="0"/>
                </a:lnTo>
                <a:lnTo>
                  <a:pt x="589660" y="589660"/>
                </a:lnTo>
                <a:lnTo>
                  <a:pt x="0" y="58966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9" name="TextBox 9"/>
          <p:cNvSpPr txBox="1"/>
          <p:nvPr/>
        </p:nvSpPr>
        <p:spPr>
          <a:xfrm>
            <a:off x="8824427" y="1906725"/>
            <a:ext cx="258970" cy="436558"/>
          </a:xfrm>
          <a:prstGeom prst="rect">
            <a:avLst/>
          </a:prstGeom>
        </p:spPr>
        <p:txBody>
          <a:bodyPr lIns="0" tIns="0" rIns="0" bIns="0" rtlCol="0" anchor="t">
            <a:spAutoFit/>
          </a:bodyPr>
          <a:lstStyle/>
          <a:p>
            <a:pPr marL="0" lvl="0" indent="0" algn="ctr">
              <a:lnSpc>
                <a:spcPts val="3088"/>
              </a:lnSpc>
              <a:spcBef>
                <a:spcPct val="0"/>
              </a:spcBef>
            </a:pPr>
            <a:r>
              <a:rPr lang="en-US" sz="2375" spc="23">
                <a:solidFill>
                  <a:srgbClr val="000000"/>
                </a:solidFill>
                <a:latin typeface="Myriad"/>
                <a:ea typeface="Myriad"/>
                <a:cs typeface="Myriad"/>
                <a:sym typeface="Myriad"/>
              </a:rPr>
              <a:t>1</a:t>
            </a:r>
          </a:p>
        </p:txBody>
      </p:sp>
      <p:sp>
        <p:nvSpPr>
          <p:cNvPr id="10" name="TextBox 10"/>
          <p:cNvSpPr txBox="1"/>
          <p:nvPr/>
        </p:nvSpPr>
        <p:spPr>
          <a:xfrm>
            <a:off x="9540720" y="3052183"/>
            <a:ext cx="6736026" cy="581025"/>
          </a:xfrm>
          <a:prstGeom prst="rect">
            <a:avLst/>
          </a:prstGeom>
        </p:spPr>
        <p:txBody>
          <a:bodyPr lIns="0" tIns="0" rIns="0" bIns="0" rtlCol="0" anchor="t">
            <a:spAutoFit/>
          </a:bodyPr>
          <a:lstStyle/>
          <a:p>
            <a:pPr algn="l">
              <a:lnSpc>
                <a:spcPts val="4200"/>
              </a:lnSpc>
              <a:spcBef>
                <a:spcPct val="0"/>
              </a:spcBef>
            </a:pPr>
            <a:r>
              <a:rPr lang="en-US" sz="3000">
                <a:solidFill>
                  <a:srgbClr val="000000"/>
                </a:solidFill>
                <a:latin typeface="Myriad"/>
                <a:ea typeface="Myriad"/>
                <a:cs typeface="Myriad"/>
                <a:sym typeface="Myriad"/>
              </a:rPr>
              <a:t>PANEL DISCUSSION WITH CONSULTANTS </a:t>
            </a:r>
          </a:p>
        </p:txBody>
      </p:sp>
      <p:sp>
        <p:nvSpPr>
          <p:cNvPr id="11" name="Freeform 11"/>
          <p:cNvSpPr/>
          <p:nvPr/>
        </p:nvSpPr>
        <p:spPr>
          <a:xfrm>
            <a:off x="8659082" y="3073029"/>
            <a:ext cx="589660" cy="589660"/>
          </a:xfrm>
          <a:custGeom>
            <a:avLst/>
            <a:gdLst/>
            <a:ahLst/>
            <a:cxnLst/>
            <a:rect l="l" t="t" r="r" b="b"/>
            <a:pathLst>
              <a:path w="589660" h="589660">
                <a:moveTo>
                  <a:pt x="0" y="0"/>
                </a:moveTo>
                <a:lnTo>
                  <a:pt x="589660" y="0"/>
                </a:lnTo>
                <a:lnTo>
                  <a:pt x="589660" y="589660"/>
                </a:lnTo>
                <a:lnTo>
                  <a:pt x="0" y="58966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2" name="TextBox 12"/>
          <p:cNvSpPr txBox="1"/>
          <p:nvPr/>
        </p:nvSpPr>
        <p:spPr>
          <a:xfrm>
            <a:off x="8824427" y="3111480"/>
            <a:ext cx="258970" cy="436558"/>
          </a:xfrm>
          <a:prstGeom prst="rect">
            <a:avLst/>
          </a:prstGeom>
        </p:spPr>
        <p:txBody>
          <a:bodyPr lIns="0" tIns="0" rIns="0" bIns="0" rtlCol="0" anchor="t">
            <a:spAutoFit/>
          </a:bodyPr>
          <a:lstStyle/>
          <a:p>
            <a:pPr marL="0" lvl="0" indent="0" algn="ctr">
              <a:lnSpc>
                <a:spcPts val="3088"/>
              </a:lnSpc>
              <a:spcBef>
                <a:spcPct val="0"/>
              </a:spcBef>
            </a:pPr>
            <a:r>
              <a:rPr lang="en-US" sz="2375" spc="23">
                <a:solidFill>
                  <a:srgbClr val="000000"/>
                </a:solidFill>
                <a:latin typeface="Myriad"/>
                <a:ea typeface="Myriad"/>
                <a:cs typeface="Myriad"/>
                <a:sym typeface="Myriad"/>
              </a:rPr>
              <a:t>2</a:t>
            </a:r>
          </a:p>
        </p:txBody>
      </p:sp>
      <p:sp>
        <p:nvSpPr>
          <p:cNvPr id="13" name="TextBox 13"/>
          <p:cNvSpPr txBox="1"/>
          <p:nvPr/>
        </p:nvSpPr>
        <p:spPr>
          <a:xfrm>
            <a:off x="9540720" y="5296751"/>
            <a:ext cx="7127065" cy="581025"/>
          </a:xfrm>
          <a:prstGeom prst="rect">
            <a:avLst/>
          </a:prstGeom>
        </p:spPr>
        <p:txBody>
          <a:bodyPr lIns="0" tIns="0" rIns="0" bIns="0" rtlCol="0" anchor="t">
            <a:spAutoFit/>
          </a:bodyPr>
          <a:lstStyle/>
          <a:p>
            <a:pPr algn="l">
              <a:lnSpc>
                <a:spcPts val="4200"/>
              </a:lnSpc>
              <a:spcBef>
                <a:spcPct val="0"/>
              </a:spcBef>
            </a:pPr>
            <a:r>
              <a:rPr lang="en-US" sz="3000">
                <a:solidFill>
                  <a:srgbClr val="000000"/>
                </a:solidFill>
                <a:latin typeface="Myriad"/>
                <a:ea typeface="Myriad"/>
                <a:cs typeface="Myriad"/>
                <a:sym typeface="Myriad"/>
              </a:rPr>
              <a:t>BREAK OUT ROOMS</a:t>
            </a:r>
          </a:p>
        </p:txBody>
      </p:sp>
      <p:sp>
        <p:nvSpPr>
          <p:cNvPr id="14" name="Freeform 14"/>
          <p:cNvSpPr/>
          <p:nvPr/>
        </p:nvSpPr>
        <p:spPr>
          <a:xfrm>
            <a:off x="8659082" y="5354345"/>
            <a:ext cx="589660" cy="589660"/>
          </a:xfrm>
          <a:custGeom>
            <a:avLst/>
            <a:gdLst/>
            <a:ahLst/>
            <a:cxnLst/>
            <a:rect l="l" t="t" r="r" b="b"/>
            <a:pathLst>
              <a:path w="589660" h="589660">
                <a:moveTo>
                  <a:pt x="0" y="0"/>
                </a:moveTo>
                <a:lnTo>
                  <a:pt x="589660" y="0"/>
                </a:lnTo>
                <a:lnTo>
                  <a:pt x="589660" y="589661"/>
                </a:lnTo>
                <a:lnTo>
                  <a:pt x="0" y="58966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5" name="TextBox 15"/>
          <p:cNvSpPr txBox="1"/>
          <p:nvPr/>
        </p:nvSpPr>
        <p:spPr>
          <a:xfrm>
            <a:off x="8824427" y="5392797"/>
            <a:ext cx="258970" cy="436558"/>
          </a:xfrm>
          <a:prstGeom prst="rect">
            <a:avLst/>
          </a:prstGeom>
        </p:spPr>
        <p:txBody>
          <a:bodyPr lIns="0" tIns="0" rIns="0" bIns="0" rtlCol="0" anchor="t">
            <a:spAutoFit/>
          </a:bodyPr>
          <a:lstStyle/>
          <a:p>
            <a:pPr marL="0" lvl="0" indent="0" algn="ctr">
              <a:lnSpc>
                <a:spcPts val="3088"/>
              </a:lnSpc>
              <a:spcBef>
                <a:spcPct val="0"/>
              </a:spcBef>
            </a:pPr>
            <a:r>
              <a:rPr lang="en-US" sz="2375" spc="23">
                <a:solidFill>
                  <a:srgbClr val="000000"/>
                </a:solidFill>
                <a:latin typeface="Myriad"/>
                <a:ea typeface="Myriad"/>
                <a:cs typeface="Myriad"/>
                <a:sym typeface="Myriad"/>
              </a:rPr>
              <a:t>3</a:t>
            </a:r>
          </a:p>
        </p:txBody>
      </p:sp>
      <p:sp>
        <p:nvSpPr>
          <p:cNvPr id="16" name="TextBox 16"/>
          <p:cNvSpPr txBox="1"/>
          <p:nvPr/>
        </p:nvSpPr>
        <p:spPr>
          <a:xfrm>
            <a:off x="9540720" y="6570860"/>
            <a:ext cx="4801564" cy="581025"/>
          </a:xfrm>
          <a:prstGeom prst="rect">
            <a:avLst/>
          </a:prstGeom>
        </p:spPr>
        <p:txBody>
          <a:bodyPr lIns="0" tIns="0" rIns="0" bIns="0" rtlCol="0" anchor="t">
            <a:spAutoFit/>
          </a:bodyPr>
          <a:lstStyle/>
          <a:p>
            <a:pPr algn="l">
              <a:lnSpc>
                <a:spcPts val="4200"/>
              </a:lnSpc>
              <a:spcBef>
                <a:spcPct val="0"/>
              </a:spcBef>
            </a:pPr>
            <a:r>
              <a:rPr lang="en-US" sz="3000">
                <a:solidFill>
                  <a:srgbClr val="000000"/>
                </a:solidFill>
                <a:latin typeface="Myriad"/>
                <a:ea typeface="Myriad"/>
                <a:cs typeface="Myriad"/>
                <a:sym typeface="Myriad"/>
              </a:rPr>
              <a:t>LARGE GROUP INTEGRATION</a:t>
            </a:r>
          </a:p>
        </p:txBody>
      </p:sp>
      <p:sp>
        <p:nvSpPr>
          <p:cNvPr id="17" name="Freeform 17"/>
          <p:cNvSpPr/>
          <p:nvPr/>
        </p:nvSpPr>
        <p:spPr>
          <a:xfrm>
            <a:off x="8659082" y="6591706"/>
            <a:ext cx="589660" cy="589660"/>
          </a:xfrm>
          <a:custGeom>
            <a:avLst/>
            <a:gdLst/>
            <a:ahLst/>
            <a:cxnLst/>
            <a:rect l="l" t="t" r="r" b="b"/>
            <a:pathLst>
              <a:path w="589660" h="589660">
                <a:moveTo>
                  <a:pt x="0" y="0"/>
                </a:moveTo>
                <a:lnTo>
                  <a:pt x="589660" y="0"/>
                </a:lnTo>
                <a:lnTo>
                  <a:pt x="589660" y="589660"/>
                </a:lnTo>
                <a:lnTo>
                  <a:pt x="0" y="58966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8" name="TextBox 18"/>
          <p:cNvSpPr txBox="1"/>
          <p:nvPr/>
        </p:nvSpPr>
        <p:spPr>
          <a:xfrm>
            <a:off x="8824427" y="6630157"/>
            <a:ext cx="258970" cy="436558"/>
          </a:xfrm>
          <a:prstGeom prst="rect">
            <a:avLst/>
          </a:prstGeom>
        </p:spPr>
        <p:txBody>
          <a:bodyPr lIns="0" tIns="0" rIns="0" bIns="0" rtlCol="0" anchor="t">
            <a:spAutoFit/>
          </a:bodyPr>
          <a:lstStyle/>
          <a:p>
            <a:pPr marL="0" lvl="0" indent="0" algn="ctr">
              <a:lnSpc>
                <a:spcPts val="3088"/>
              </a:lnSpc>
              <a:spcBef>
                <a:spcPct val="0"/>
              </a:spcBef>
            </a:pPr>
            <a:r>
              <a:rPr lang="en-US" sz="2375" spc="23">
                <a:solidFill>
                  <a:srgbClr val="000000"/>
                </a:solidFill>
                <a:latin typeface="Myriad"/>
                <a:ea typeface="Myriad"/>
                <a:cs typeface="Myriad"/>
                <a:sym typeface="Myriad"/>
              </a:rPr>
              <a:t>4</a:t>
            </a:r>
          </a:p>
        </p:txBody>
      </p:sp>
      <p:sp>
        <p:nvSpPr>
          <p:cNvPr id="19" name="TextBox 19"/>
          <p:cNvSpPr txBox="1"/>
          <p:nvPr/>
        </p:nvSpPr>
        <p:spPr>
          <a:xfrm>
            <a:off x="9540720" y="7808220"/>
            <a:ext cx="4801564" cy="581025"/>
          </a:xfrm>
          <a:prstGeom prst="rect">
            <a:avLst/>
          </a:prstGeom>
        </p:spPr>
        <p:txBody>
          <a:bodyPr lIns="0" tIns="0" rIns="0" bIns="0" rtlCol="0" anchor="t">
            <a:spAutoFit/>
          </a:bodyPr>
          <a:lstStyle/>
          <a:p>
            <a:pPr algn="l">
              <a:lnSpc>
                <a:spcPts val="4200"/>
              </a:lnSpc>
              <a:spcBef>
                <a:spcPct val="0"/>
              </a:spcBef>
            </a:pPr>
            <a:r>
              <a:rPr lang="en-US" sz="3000">
                <a:solidFill>
                  <a:srgbClr val="000000"/>
                </a:solidFill>
                <a:latin typeface="Myriad"/>
                <a:ea typeface="Myriad"/>
                <a:cs typeface="Myriad"/>
                <a:sym typeface="Myriad"/>
              </a:rPr>
              <a:t>NEXT STEPS &amp; CLOSING</a:t>
            </a:r>
          </a:p>
        </p:txBody>
      </p:sp>
      <p:sp>
        <p:nvSpPr>
          <p:cNvPr id="20" name="Freeform 20"/>
          <p:cNvSpPr/>
          <p:nvPr/>
        </p:nvSpPr>
        <p:spPr>
          <a:xfrm>
            <a:off x="8659082" y="7829066"/>
            <a:ext cx="589660" cy="589660"/>
          </a:xfrm>
          <a:custGeom>
            <a:avLst/>
            <a:gdLst/>
            <a:ahLst/>
            <a:cxnLst/>
            <a:rect l="l" t="t" r="r" b="b"/>
            <a:pathLst>
              <a:path w="589660" h="589660">
                <a:moveTo>
                  <a:pt x="0" y="0"/>
                </a:moveTo>
                <a:lnTo>
                  <a:pt x="589660" y="0"/>
                </a:lnTo>
                <a:lnTo>
                  <a:pt x="589660" y="589660"/>
                </a:lnTo>
                <a:lnTo>
                  <a:pt x="0" y="58966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21" name="TextBox 21"/>
          <p:cNvSpPr txBox="1"/>
          <p:nvPr/>
        </p:nvSpPr>
        <p:spPr>
          <a:xfrm>
            <a:off x="8824427" y="7867517"/>
            <a:ext cx="258970" cy="436558"/>
          </a:xfrm>
          <a:prstGeom prst="rect">
            <a:avLst/>
          </a:prstGeom>
        </p:spPr>
        <p:txBody>
          <a:bodyPr lIns="0" tIns="0" rIns="0" bIns="0" rtlCol="0" anchor="t">
            <a:spAutoFit/>
          </a:bodyPr>
          <a:lstStyle/>
          <a:p>
            <a:pPr marL="0" lvl="0" indent="0" algn="ctr">
              <a:lnSpc>
                <a:spcPts val="3088"/>
              </a:lnSpc>
              <a:spcBef>
                <a:spcPct val="0"/>
              </a:spcBef>
            </a:pPr>
            <a:r>
              <a:rPr lang="en-US" sz="2375" spc="23">
                <a:solidFill>
                  <a:srgbClr val="000000"/>
                </a:solidFill>
                <a:latin typeface="Myriad"/>
                <a:ea typeface="Myriad"/>
                <a:cs typeface="Myriad"/>
                <a:sym typeface="Myriad"/>
              </a:rPr>
              <a:t>5</a:t>
            </a:r>
          </a:p>
        </p:txBody>
      </p:sp>
      <p:sp>
        <p:nvSpPr>
          <p:cNvPr id="22" name="TextBox 22"/>
          <p:cNvSpPr txBox="1"/>
          <p:nvPr/>
        </p:nvSpPr>
        <p:spPr>
          <a:xfrm>
            <a:off x="9540720" y="4201286"/>
            <a:ext cx="6587882" cy="536912"/>
          </a:xfrm>
          <a:prstGeom prst="rect">
            <a:avLst/>
          </a:prstGeom>
        </p:spPr>
        <p:txBody>
          <a:bodyPr lIns="0" tIns="0" rIns="0" bIns="0" rtlCol="0" anchor="t">
            <a:spAutoFit/>
          </a:bodyPr>
          <a:lstStyle/>
          <a:p>
            <a:pPr algn="l">
              <a:lnSpc>
                <a:spcPts val="3882"/>
              </a:lnSpc>
              <a:spcBef>
                <a:spcPct val="0"/>
              </a:spcBef>
            </a:pPr>
            <a:r>
              <a:rPr lang="en-US" sz="2773">
                <a:solidFill>
                  <a:srgbClr val="798CA5"/>
                </a:solidFill>
                <a:latin typeface="Myriad"/>
                <a:ea typeface="Myriad"/>
                <a:cs typeface="Myriad"/>
                <a:sym typeface="Myriad"/>
              </a:rPr>
              <a:t>------------- SESSION BREAK-------------------</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a:off x="2953021" y="-3699038"/>
            <a:ext cx="12381959" cy="18288000"/>
          </a:xfrm>
          <a:custGeom>
            <a:avLst/>
            <a:gdLst/>
            <a:ahLst/>
            <a:cxnLst/>
            <a:rect l="l" t="t" r="r" b="b"/>
            <a:pathLst>
              <a:path w="12381959" h="18288000">
                <a:moveTo>
                  <a:pt x="0" y="0"/>
                </a:moveTo>
                <a:lnTo>
                  <a:pt x="12381958" y="0"/>
                </a:lnTo>
                <a:lnTo>
                  <a:pt x="12381958" y="18288000"/>
                </a:lnTo>
                <a:lnTo>
                  <a:pt x="0" y="18288000"/>
                </a:lnTo>
                <a:lnTo>
                  <a:pt x="0" y="0"/>
                </a:lnTo>
                <a:close/>
              </a:path>
            </a:pathLst>
          </a:custGeom>
          <a:blipFill>
            <a:blip r:embed="rId3"/>
            <a:stretch>
              <a:fillRect l="-7104" r="-7104"/>
            </a:stretch>
          </a:blipFill>
        </p:spPr>
        <p:txBody>
          <a:bodyPr/>
          <a:lstStyle/>
          <a:p>
            <a:endParaRPr lang="en-US"/>
          </a:p>
        </p:txBody>
      </p:sp>
      <p:grpSp>
        <p:nvGrpSpPr>
          <p:cNvPr id="3" name="Group 3"/>
          <p:cNvGrpSpPr/>
          <p:nvPr/>
        </p:nvGrpSpPr>
        <p:grpSpPr>
          <a:xfrm>
            <a:off x="1028700" y="1028700"/>
            <a:ext cx="16230600" cy="8229600"/>
            <a:chOff x="0" y="0"/>
            <a:chExt cx="4274726" cy="2167467"/>
          </a:xfrm>
        </p:grpSpPr>
        <p:sp>
          <p:nvSpPr>
            <p:cNvPr id="4" name="Freeform 4"/>
            <p:cNvSpPr/>
            <p:nvPr/>
          </p:nvSpPr>
          <p:spPr>
            <a:xfrm>
              <a:off x="0" y="0"/>
              <a:ext cx="4274726" cy="2167467"/>
            </a:xfrm>
            <a:custGeom>
              <a:avLst/>
              <a:gdLst/>
              <a:ahLst/>
              <a:cxnLst/>
              <a:rect l="l" t="t" r="r" b="b"/>
              <a:pathLst>
                <a:path w="4274726" h="2167467">
                  <a:moveTo>
                    <a:pt x="0" y="0"/>
                  </a:moveTo>
                  <a:lnTo>
                    <a:pt x="4274726" y="0"/>
                  </a:lnTo>
                  <a:lnTo>
                    <a:pt x="4274726" y="2167467"/>
                  </a:lnTo>
                  <a:lnTo>
                    <a:pt x="0" y="2167467"/>
                  </a:lnTo>
                  <a:close/>
                </a:path>
              </a:pathLst>
            </a:custGeom>
            <a:solidFill>
              <a:srgbClr val="FFFFFF"/>
            </a:solidFill>
          </p:spPr>
          <p:txBody>
            <a:bodyPr/>
            <a:lstStyle/>
            <a:p>
              <a:endParaRPr lang="en-US"/>
            </a:p>
          </p:txBody>
        </p:sp>
        <p:sp>
          <p:nvSpPr>
            <p:cNvPr id="5" name="TextBox 5"/>
            <p:cNvSpPr txBox="1"/>
            <p:nvPr/>
          </p:nvSpPr>
          <p:spPr>
            <a:xfrm>
              <a:off x="0" y="-76200"/>
              <a:ext cx="4274726" cy="2243667"/>
            </a:xfrm>
            <a:prstGeom prst="rect">
              <a:avLst/>
            </a:prstGeom>
          </p:spPr>
          <p:txBody>
            <a:bodyPr lIns="50800" tIns="50800" rIns="50800" bIns="50800" rtlCol="0" anchor="ctr"/>
            <a:lstStyle/>
            <a:p>
              <a:pPr algn="ctr">
                <a:lnSpc>
                  <a:spcPts val="3088"/>
                </a:lnSpc>
              </a:pPr>
              <a:endParaRPr/>
            </a:p>
          </p:txBody>
        </p:sp>
      </p:grpSp>
      <p:grpSp>
        <p:nvGrpSpPr>
          <p:cNvPr id="6" name="Group 6"/>
          <p:cNvGrpSpPr/>
          <p:nvPr/>
        </p:nvGrpSpPr>
        <p:grpSpPr>
          <a:xfrm>
            <a:off x="9977449" y="1684014"/>
            <a:ext cx="7001470" cy="6922703"/>
            <a:chOff x="0" y="0"/>
            <a:chExt cx="9335293" cy="9230271"/>
          </a:xfrm>
        </p:grpSpPr>
        <p:sp>
          <p:nvSpPr>
            <p:cNvPr id="7" name="Freeform 7"/>
            <p:cNvSpPr/>
            <p:nvPr/>
          </p:nvSpPr>
          <p:spPr>
            <a:xfrm>
              <a:off x="2665659" y="2651003"/>
              <a:ext cx="4365349" cy="4365349"/>
            </a:xfrm>
            <a:custGeom>
              <a:avLst/>
              <a:gdLst/>
              <a:ahLst/>
              <a:cxnLst/>
              <a:rect l="l" t="t" r="r" b="b"/>
              <a:pathLst>
                <a:path w="4365349" h="4365349">
                  <a:moveTo>
                    <a:pt x="0" y="0"/>
                  </a:moveTo>
                  <a:lnTo>
                    <a:pt x="4365349" y="0"/>
                  </a:lnTo>
                  <a:lnTo>
                    <a:pt x="4365349" y="4365348"/>
                  </a:lnTo>
                  <a:lnTo>
                    <a:pt x="0" y="4365348"/>
                  </a:lnTo>
                  <a:lnTo>
                    <a:pt x="0" y="0"/>
                  </a:lnTo>
                  <a:close/>
                </a:path>
              </a:pathLst>
            </a:custGeom>
            <a:blipFill>
              <a:blip r:embed="rId4"/>
              <a:stretch>
                <a:fillRect/>
              </a:stretch>
            </a:blipFill>
          </p:spPr>
          <p:txBody>
            <a:bodyPr/>
            <a:lstStyle/>
            <a:p>
              <a:endParaRPr lang="en-US"/>
            </a:p>
          </p:txBody>
        </p:sp>
        <p:sp>
          <p:nvSpPr>
            <p:cNvPr id="8" name="Freeform 8"/>
            <p:cNvSpPr/>
            <p:nvPr/>
          </p:nvSpPr>
          <p:spPr>
            <a:xfrm>
              <a:off x="0" y="0"/>
              <a:ext cx="9335293" cy="9230271"/>
            </a:xfrm>
            <a:custGeom>
              <a:avLst/>
              <a:gdLst/>
              <a:ahLst/>
              <a:cxnLst/>
              <a:rect l="l" t="t" r="r" b="b"/>
              <a:pathLst>
                <a:path w="9335293" h="9230271">
                  <a:moveTo>
                    <a:pt x="0" y="0"/>
                  </a:moveTo>
                  <a:lnTo>
                    <a:pt x="9335293" y="0"/>
                  </a:lnTo>
                  <a:lnTo>
                    <a:pt x="9335293" y="9230271"/>
                  </a:lnTo>
                  <a:lnTo>
                    <a:pt x="0" y="9230271"/>
                  </a:lnTo>
                  <a:lnTo>
                    <a:pt x="0" y="0"/>
                  </a:lnTo>
                  <a:close/>
                </a:path>
              </a:pathLst>
            </a:custGeom>
            <a:blipFill>
              <a:blip r:embed="rId5"/>
              <a:stretch>
                <a:fillRect/>
              </a:stretch>
            </a:blipFill>
          </p:spPr>
          <p:txBody>
            <a:bodyPr/>
            <a:lstStyle/>
            <a:p>
              <a:endParaRPr lang="en-US"/>
            </a:p>
          </p:txBody>
        </p:sp>
      </p:grpSp>
      <p:sp>
        <p:nvSpPr>
          <p:cNvPr id="9" name="TextBox 9"/>
          <p:cNvSpPr txBox="1"/>
          <p:nvPr/>
        </p:nvSpPr>
        <p:spPr>
          <a:xfrm>
            <a:off x="1631890" y="1503846"/>
            <a:ext cx="7897682" cy="990400"/>
          </a:xfrm>
          <a:prstGeom prst="rect">
            <a:avLst/>
          </a:prstGeom>
        </p:spPr>
        <p:txBody>
          <a:bodyPr lIns="0" tIns="0" rIns="0" bIns="0" rtlCol="0" anchor="t">
            <a:spAutoFit/>
          </a:bodyPr>
          <a:lstStyle/>
          <a:p>
            <a:pPr algn="l">
              <a:lnSpc>
                <a:spcPts val="6992"/>
              </a:lnSpc>
            </a:pPr>
            <a:r>
              <a:rPr lang="en-US" sz="5589" spc="-61">
                <a:solidFill>
                  <a:srgbClr val="000000"/>
                </a:solidFill>
                <a:latin typeface="Myriad"/>
                <a:ea typeface="Myriad"/>
                <a:cs typeface="Myriad"/>
                <a:sym typeface="Myriad"/>
              </a:rPr>
              <a:t>INDIGO CULTURAL CENTER</a:t>
            </a:r>
          </a:p>
        </p:txBody>
      </p:sp>
      <p:sp>
        <p:nvSpPr>
          <p:cNvPr id="10" name="TextBox 10"/>
          <p:cNvSpPr txBox="1"/>
          <p:nvPr/>
        </p:nvSpPr>
        <p:spPr>
          <a:xfrm>
            <a:off x="1631890" y="2978224"/>
            <a:ext cx="7897682" cy="5778500"/>
          </a:xfrm>
          <a:prstGeom prst="rect">
            <a:avLst/>
          </a:prstGeom>
        </p:spPr>
        <p:txBody>
          <a:bodyPr lIns="0" tIns="0" rIns="0" bIns="0" rtlCol="0" anchor="t">
            <a:spAutoFit/>
          </a:bodyPr>
          <a:lstStyle/>
          <a:p>
            <a:pPr marL="539749" lvl="1" indent="-269875" algn="l">
              <a:lnSpc>
                <a:spcPts val="3249"/>
              </a:lnSpc>
              <a:buFont typeface="Arial"/>
              <a:buChar char="•"/>
            </a:pPr>
            <a:r>
              <a:rPr lang="en-US" sz="2499" spc="24">
                <a:solidFill>
                  <a:srgbClr val="000000"/>
                </a:solidFill>
                <a:latin typeface="Myriad Light"/>
                <a:ea typeface="Myriad Light"/>
                <a:cs typeface="Myriad Light"/>
                <a:sym typeface="Myriad Light"/>
              </a:rPr>
              <a:t>Founded in 2007</a:t>
            </a:r>
          </a:p>
          <a:p>
            <a:pPr marL="539749" lvl="1" indent="-269875" algn="l">
              <a:lnSpc>
                <a:spcPts val="3249"/>
              </a:lnSpc>
              <a:buFont typeface="Arial"/>
              <a:buChar char="•"/>
            </a:pPr>
            <a:r>
              <a:rPr lang="en-US" sz="2499" spc="24">
                <a:solidFill>
                  <a:srgbClr val="000000"/>
                </a:solidFill>
                <a:latin typeface="Myriad Light"/>
                <a:ea typeface="Myriad Light"/>
                <a:cs typeface="Myriad Light"/>
                <a:sym typeface="Myriad Light"/>
              </a:rPr>
              <a:t>BIPOC led and predominantly BIPOC staffed</a:t>
            </a:r>
          </a:p>
          <a:p>
            <a:pPr algn="l">
              <a:lnSpc>
                <a:spcPts val="3249"/>
              </a:lnSpc>
            </a:pPr>
            <a:endParaRPr lang="en-US" sz="2499" spc="24">
              <a:solidFill>
                <a:srgbClr val="000000"/>
              </a:solidFill>
              <a:latin typeface="Myriad Light"/>
              <a:ea typeface="Myriad Light"/>
              <a:cs typeface="Myriad Light"/>
              <a:sym typeface="Myriad Light"/>
            </a:endParaRPr>
          </a:p>
          <a:p>
            <a:pPr marL="539749" lvl="1" indent="-269875" algn="l">
              <a:lnSpc>
                <a:spcPts val="3249"/>
              </a:lnSpc>
              <a:buFont typeface="Arial"/>
              <a:buChar char="•"/>
            </a:pPr>
            <a:r>
              <a:rPr lang="en-US" sz="2499" spc="24">
                <a:solidFill>
                  <a:srgbClr val="000000"/>
                </a:solidFill>
                <a:latin typeface="Myriad Light"/>
                <a:ea typeface="Myriad Light"/>
                <a:cs typeface="Myriad Light"/>
                <a:sym typeface="Myriad Light"/>
              </a:rPr>
              <a:t>Three Divisions</a:t>
            </a:r>
          </a:p>
          <a:p>
            <a:pPr marL="1079499" lvl="2" indent="-359833" algn="l">
              <a:lnSpc>
                <a:spcPts val="3249"/>
              </a:lnSpc>
              <a:buFont typeface="Arial"/>
              <a:buChar char="⚬"/>
            </a:pPr>
            <a:r>
              <a:rPr lang="en-US" sz="2499" spc="24">
                <a:solidFill>
                  <a:srgbClr val="000000"/>
                </a:solidFill>
                <a:latin typeface="Myriad Light"/>
                <a:ea typeface="Myriad Light"/>
                <a:cs typeface="Myriad Light"/>
                <a:sym typeface="Myriad Light"/>
              </a:rPr>
              <a:t>Evaluation and Research </a:t>
            </a:r>
          </a:p>
          <a:p>
            <a:pPr marL="1079499" lvl="2" indent="-359833" algn="l">
              <a:lnSpc>
                <a:spcPts val="3249"/>
              </a:lnSpc>
              <a:buFont typeface="Arial"/>
              <a:buChar char="⚬"/>
            </a:pPr>
            <a:r>
              <a:rPr lang="en-US" sz="2499" spc="24">
                <a:solidFill>
                  <a:srgbClr val="000000"/>
                </a:solidFill>
                <a:latin typeface="Myriad Light"/>
                <a:ea typeface="Myriad Light"/>
                <a:cs typeface="Myriad Light"/>
                <a:sym typeface="Myriad Light"/>
              </a:rPr>
              <a:t>Racial Equity IECMH Workforce Support</a:t>
            </a:r>
          </a:p>
          <a:p>
            <a:pPr marL="1079499" lvl="2" indent="-359833" algn="l">
              <a:lnSpc>
                <a:spcPts val="3249"/>
              </a:lnSpc>
              <a:buFont typeface="Arial"/>
              <a:buChar char="⚬"/>
            </a:pPr>
            <a:r>
              <a:rPr lang="en-US" sz="2499" spc="24">
                <a:solidFill>
                  <a:srgbClr val="000000"/>
                </a:solidFill>
                <a:latin typeface="Myriad Light"/>
                <a:ea typeface="Myriad Light"/>
                <a:cs typeface="Myriad Light"/>
                <a:sym typeface="Myriad Light"/>
              </a:rPr>
              <a:t>Community Healing Arts </a:t>
            </a:r>
          </a:p>
          <a:p>
            <a:pPr algn="l">
              <a:lnSpc>
                <a:spcPts val="3249"/>
              </a:lnSpc>
            </a:pPr>
            <a:endParaRPr lang="en-US" sz="2499" spc="24">
              <a:solidFill>
                <a:srgbClr val="000000"/>
              </a:solidFill>
              <a:latin typeface="Myriad Light"/>
              <a:ea typeface="Myriad Light"/>
              <a:cs typeface="Myriad Light"/>
              <a:sym typeface="Myriad Light"/>
            </a:endParaRPr>
          </a:p>
          <a:p>
            <a:pPr marL="539749" lvl="1" indent="-269875" algn="l">
              <a:lnSpc>
                <a:spcPts val="3249"/>
              </a:lnSpc>
              <a:buFont typeface="Arial"/>
              <a:buChar char="•"/>
            </a:pPr>
            <a:r>
              <a:rPr lang="en-US" sz="2499" spc="24">
                <a:solidFill>
                  <a:srgbClr val="000000"/>
                </a:solidFill>
                <a:latin typeface="Myriad Light"/>
                <a:ea typeface="Myriad Light"/>
                <a:cs typeface="Myriad Light"/>
                <a:sym typeface="Myriad Light"/>
              </a:rPr>
              <a:t>Our divisions are interconnected by a strong commitment to social justice and a deep history of conducting research, training, and policy consultation with IECMHC initiatives around the country.</a:t>
            </a:r>
          </a:p>
          <a:p>
            <a:pPr algn="l">
              <a:lnSpc>
                <a:spcPts val="3249"/>
              </a:lnSpc>
            </a:pPr>
            <a:endParaRPr lang="en-US" sz="2499" spc="24">
              <a:solidFill>
                <a:srgbClr val="000000"/>
              </a:solidFill>
              <a:latin typeface="Myriad Light"/>
              <a:ea typeface="Myriad Light"/>
              <a:cs typeface="Myriad Light"/>
              <a:sym typeface="Myriad Light"/>
            </a:endParaRPr>
          </a:p>
          <a:p>
            <a:pPr algn="ctr">
              <a:lnSpc>
                <a:spcPts val="3249"/>
              </a:lnSpc>
            </a:pPr>
            <a:r>
              <a:rPr lang="en-US" sz="2499" u="sng" spc="24">
                <a:solidFill>
                  <a:srgbClr val="4B3F64"/>
                </a:solidFill>
                <a:latin typeface="Myriad"/>
                <a:ea typeface="Myriad"/>
                <a:cs typeface="Myriad"/>
                <a:sym typeface="Myriad"/>
                <a:hlinkClick r:id="rId6" tooltip="https://www.indigoculturalcenter.org/institute-for-child-development-research-social-change/iecmhc"/>
              </a:rPr>
              <a:t>Learn more about our IECMHC work</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a:off x="2953021" y="-3699038"/>
            <a:ext cx="12381959" cy="18288000"/>
          </a:xfrm>
          <a:custGeom>
            <a:avLst/>
            <a:gdLst/>
            <a:ahLst/>
            <a:cxnLst/>
            <a:rect l="l" t="t" r="r" b="b"/>
            <a:pathLst>
              <a:path w="12381959" h="18288000">
                <a:moveTo>
                  <a:pt x="0" y="0"/>
                </a:moveTo>
                <a:lnTo>
                  <a:pt x="12381958" y="0"/>
                </a:lnTo>
                <a:lnTo>
                  <a:pt x="12381958" y="18288000"/>
                </a:lnTo>
                <a:lnTo>
                  <a:pt x="0" y="18288000"/>
                </a:lnTo>
                <a:lnTo>
                  <a:pt x="0" y="0"/>
                </a:lnTo>
                <a:close/>
              </a:path>
            </a:pathLst>
          </a:custGeom>
          <a:blipFill>
            <a:blip r:embed="rId2"/>
            <a:stretch>
              <a:fillRect l="-7104" r="-7104"/>
            </a:stretch>
          </a:blipFill>
        </p:spPr>
        <p:txBody>
          <a:bodyPr/>
          <a:lstStyle/>
          <a:p>
            <a:endParaRPr lang="en-US"/>
          </a:p>
        </p:txBody>
      </p:sp>
      <p:grpSp>
        <p:nvGrpSpPr>
          <p:cNvPr id="3" name="Group 3"/>
          <p:cNvGrpSpPr/>
          <p:nvPr/>
        </p:nvGrpSpPr>
        <p:grpSpPr>
          <a:xfrm>
            <a:off x="1028700" y="1028700"/>
            <a:ext cx="16230600" cy="8229600"/>
            <a:chOff x="0" y="0"/>
            <a:chExt cx="4274726" cy="2167467"/>
          </a:xfrm>
        </p:grpSpPr>
        <p:sp>
          <p:nvSpPr>
            <p:cNvPr id="4" name="Freeform 4"/>
            <p:cNvSpPr/>
            <p:nvPr/>
          </p:nvSpPr>
          <p:spPr>
            <a:xfrm>
              <a:off x="0" y="0"/>
              <a:ext cx="4274726" cy="2167467"/>
            </a:xfrm>
            <a:custGeom>
              <a:avLst/>
              <a:gdLst/>
              <a:ahLst/>
              <a:cxnLst/>
              <a:rect l="l" t="t" r="r" b="b"/>
              <a:pathLst>
                <a:path w="4274726" h="2167467">
                  <a:moveTo>
                    <a:pt x="0" y="0"/>
                  </a:moveTo>
                  <a:lnTo>
                    <a:pt x="4274726" y="0"/>
                  </a:lnTo>
                  <a:lnTo>
                    <a:pt x="4274726" y="2167467"/>
                  </a:lnTo>
                  <a:lnTo>
                    <a:pt x="0" y="2167467"/>
                  </a:lnTo>
                  <a:close/>
                </a:path>
              </a:pathLst>
            </a:custGeom>
            <a:solidFill>
              <a:srgbClr val="FFFFFF"/>
            </a:solidFill>
          </p:spPr>
          <p:txBody>
            <a:bodyPr/>
            <a:lstStyle/>
            <a:p>
              <a:endParaRPr lang="en-US"/>
            </a:p>
          </p:txBody>
        </p:sp>
        <p:sp>
          <p:nvSpPr>
            <p:cNvPr id="5" name="TextBox 5"/>
            <p:cNvSpPr txBox="1"/>
            <p:nvPr/>
          </p:nvSpPr>
          <p:spPr>
            <a:xfrm>
              <a:off x="0" y="-76200"/>
              <a:ext cx="4274726" cy="2243667"/>
            </a:xfrm>
            <a:prstGeom prst="rect">
              <a:avLst/>
            </a:prstGeom>
          </p:spPr>
          <p:txBody>
            <a:bodyPr lIns="50800" tIns="50800" rIns="50800" bIns="50800" rtlCol="0" anchor="ctr"/>
            <a:lstStyle/>
            <a:p>
              <a:pPr algn="ctr">
                <a:lnSpc>
                  <a:spcPts val="3088"/>
                </a:lnSpc>
              </a:pPr>
              <a:endParaRPr/>
            </a:p>
          </p:txBody>
        </p:sp>
      </p:grpSp>
      <p:sp>
        <p:nvSpPr>
          <p:cNvPr id="6" name="Freeform 6"/>
          <p:cNvSpPr/>
          <p:nvPr/>
        </p:nvSpPr>
        <p:spPr>
          <a:xfrm>
            <a:off x="1915802" y="4407610"/>
            <a:ext cx="3954688" cy="47625"/>
          </a:xfrm>
          <a:custGeom>
            <a:avLst/>
            <a:gdLst/>
            <a:ahLst/>
            <a:cxnLst/>
            <a:rect l="l" t="t" r="r" b="b"/>
            <a:pathLst>
              <a:path w="3954688" h="47625">
                <a:moveTo>
                  <a:pt x="0" y="0"/>
                </a:moveTo>
                <a:lnTo>
                  <a:pt x="3954688" y="0"/>
                </a:lnTo>
                <a:lnTo>
                  <a:pt x="3954688" y="47625"/>
                </a:lnTo>
                <a:lnTo>
                  <a:pt x="0" y="47625"/>
                </a:lnTo>
                <a:lnTo>
                  <a:pt x="0" y="0"/>
                </a:lnTo>
                <a:close/>
              </a:path>
            </a:pathLst>
          </a:custGeom>
          <a:blipFill>
            <a:blip r:embed="rId3">
              <a:extLst>
                <a:ext uri="{96DAC541-7B7A-43D3-8B79-37D633B846F1}">
                  <asvg:svgBlip xmlns:asvg="http://schemas.microsoft.com/office/drawing/2016/SVG/main" r:embed="rId4"/>
                </a:ext>
              </a:extLst>
            </a:blip>
            <a:stretch>
              <a:fillRect l="-6070" t="-34400" r="-78904"/>
            </a:stretch>
          </a:blipFill>
        </p:spPr>
        <p:txBody>
          <a:bodyPr/>
          <a:lstStyle/>
          <a:p>
            <a:endParaRPr lang="en-US"/>
          </a:p>
        </p:txBody>
      </p:sp>
      <p:sp>
        <p:nvSpPr>
          <p:cNvPr id="7" name="TextBox 7"/>
          <p:cNvSpPr txBox="1"/>
          <p:nvPr/>
        </p:nvSpPr>
        <p:spPr>
          <a:xfrm>
            <a:off x="1733148" y="1726020"/>
            <a:ext cx="14821704" cy="1038024"/>
          </a:xfrm>
          <a:prstGeom prst="rect">
            <a:avLst/>
          </a:prstGeom>
        </p:spPr>
        <p:txBody>
          <a:bodyPr lIns="0" tIns="0" rIns="0" bIns="0" rtlCol="0" anchor="t">
            <a:spAutoFit/>
          </a:bodyPr>
          <a:lstStyle/>
          <a:p>
            <a:pPr algn="ctr">
              <a:lnSpc>
                <a:spcPts val="7397"/>
              </a:lnSpc>
            </a:pPr>
            <a:r>
              <a:rPr lang="en-US" sz="5913">
                <a:solidFill>
                  <a:srgbClr val="000000"/>
                </a:solidFill>
                <a:latin typeface="Myriad"/>
                <a:ea typeface="Myriad"/>
                <a:cs typeface="Myriad"/>
                <a:sym typeface="Myriad"/>
              </a:rPr>
              <a:t>WHERE THIS WORK BEGAN</a:t>
            </a:r>
          </a:p>
        </p:txBody>
      </p:sp>
      <p:sp>
        <p:nvSpPr>
          <p:cNvPr id="8" name="TextBox 8"/>
          <p:cNvSpPr txBox="1"/>
          <p:nvPr/>
        </p:nvSpPr>
        <p:spPr>
          <a:xfrm>
            <a:off x="11987939" y="3597985"/>
            <a:ext cx="3954688" cy="581025"/>
          </a:xfrm>
          <a:prstGeom prst="rect">
            <a:avLst/>
          </a:prstGeom>
        </p:spPr>
        <p:txBody>
          <a:bodyPr lIns="0" tIns="0" rIns="0" bIns="0" rtlCol="0" anchor="t">
            <a:spAutoFit/>
          </a:bodyPr>
          <a:lstStyle/>
          <a:p>
            <a:pPr algn="ctr">
              <a:lnSpc>
                <a:spcPts val="4200"/>
              </a:lnSpc>
            </a:pPr>
            <a:r>
              <a:rPr lang="en-US" sz="3000">
                <a:solidFill>
                  <a:srgbClr val="000000"/>
                </a:solidFill>
                <a:latin typeface="Myriad"/>
                <a:ea typeface="Myriad"/>
                <a:cs typeface="Myriad"/>
                <a:sym typeface="Myriad"/>
              </a:rPr>
              <a:t>COLLABORATION</a:t>
            </a:r>
          </a:p>
        </p:txBody>
      </p:sp>
      <p:sp>
        <p:nvSpPr>
          <p:cNvPr id="9" name="TextBox 9"/>
          <p:cNvSpPr txBox="1"/>
          <p:nvPr/>
        </p:nvSpPr>
        <p:spPr>
          <a:xfrm>
            <a:off x="1915802" y="3597985"/>
            <a:ext cx="3954688" cy="581025"/>
          </a:xfrm>
          <a:prstGeom prst="rect">
            <a:avLst/>
          </a:prstGeom>
        </p:spPr>
        <p:txBody>
          <a:bodyPr lIns="0" tIns="0" rIns="0" bIns="0" rtlCol="0" anchor="t">
            <a:spAutoFit/>
          </a:bodyPr>
          <a:lstStyle/>
          <a:p>
            <a:pPr algn="ctr">
              <a:lnSpc>
                <a:spcPts val="4200"/>
              </a:lnSpc>
            </a:pPr>
            <a:r>
              <a:rPr lang="en-US" sz="3000">
                <a:solidFill>
                  <a:srgbClr val="000000"/>
                </a:solidFill>
                <a:latin typeface="Myriad"/>
                <a:ea typeface="Myriad"/>
                <a:cs typeface="Myriad"/>
                <a:sym typeface="Myriad"/>
              </a:rPr>
              <a:t>PURPOSE</a:t>
            </a:r>
          </a:p>
        </p:txBody>
      </p:sp>
      <p:sp>
        <p:nvSpPr>
          <p:cNvPr id="10" name="TextBox 10"/>
          <p:cNvSpPr txBox="1"/>
          <p:nvPr/>
        </p:nvSpPr>
        <p:spPr>
          <a:xfrm>
            <a:off x="6862555" y="3595446"/>
            <a:ext cx="4311949" cy="581025"/>
          </a:xfrm>
          <a:prstGeom prst="rect">
            <a:avLst/>
          </a:prstGeom>
        </p:spPr>
        <p:txBody>
          <a:bodyPr lIns="0" tIns="0" rIns="0" bIns="0" rtlCol="0" anchor="t">
            <a:spAutoFit/>
          </a:bodyPr>
          <a:lstStyle/>
          <a:p>
            <a:pPr algn="ctr">
              <a:lnSpc>
                <a:spcPts val="4200"/>
              </a:lnSpc>
            </a:pPr>
            <a:r>
              <a:rPr lang="en-US" sz="3000">
                <a:solidFill>
                  <a:srgbClr val="000000"/>
                </a:solidFill>
                <a:latin typeface="Myriad"/>
                <a:ea typeface="Myriad"/>
                <a:cs typeface="Myriad"/>
                <a:sym typeface="Myriad"/>
              </a:rPr>
              <a:t>APPROACH</a:t>
            </a:r>
          </a:p>
        </p:txBody>
      </p:sp>
      <p:sp>
        <p:nvSpPr>
          <p:cNvPr id="11" name="TextBox 11"/>
          <p:cNvSpPr txBox="1"/>
          <p:nvPr/>
        </p:nvSpPr>
        <p:spPr>
          <a:xfrm>
            <a:off x="11987939" y="4638750"/>
            <a:ext cx="4133319" cy="2463165"/>
          </a:xfrm>
          <a:prstGeom prst="rect">
            <a:avLst/>
          </a:prstGeom>
        </p:spPr>
        <p:txBody>
          <a:bodyPr lIns="0" tIns="0" rIns="0" bIns="0" rtlCol="0" anchor="t">
            <a:spAutoFit/>
          </a:bodyPr>
          <a:lstStyle/>
          <a:p>
            <a:pPr algn="l">
              <a:lnSpc>
                <a:spcPts val="2760"/>
              </a:lnSpc>
            </a:pPr>
            <a:r>
              <a:rPr lang="en-US" sz="2400" spc="132">
                <a:solidFill>
                  <a:srgbClr val="000000"/>
                </a:solidFill>
                <a:latin typeface="Myriad Light"/>
                <a:ea typeface="Myriad Light"/>
                <a:cs typeface="Myriad Light"/>
                <a:sym typeface="Myriad Light"/>
              </a:rPr>
              <a:t>Every phase of this study was co-created with our field innovation partners. A group of consultants, initiative directors, thought leaders, and researchers to reflect real-world practice.</a:t>
            </a:r>
          </a:p>
        </p:txBody>
      </p:sp>
      <p:sp>
        <p:nvSpPr>
          <p:cNvPr id="12" name="Freeform 12"/>
          <p:cNvSpPr/>
          <p:nvPr/>
        </p:nvSpPr>
        <p:spPr>
          <a:xfrm>
            <a:off x="7041186" y="4407610"/>
            <a:ext cx="3954688" cy="47625"/>
          </a:xfrm>
          <a:custGeom>
            <a:avLst/>
            <a:gdLst/>
            <a:ahLst/>
            <a:cxnLst/>
            <a:rect l="l" t="t" r="r" b="b"/>
            <a:pathLst>
              <a:path w="3954688" h="47625">
                <a:moveTo>
                  <a:pt x="0" y="0"/>
                </a:moveTo>
                <a:lnTo>
                  <a:pt x="3954688" y="0"/>
                </a:lnTo>
                <a:lnTo>
                  <a:pt x="3954688" y="47625"/>
                </a:lnTo>
                <a:lnTo>
                  <a:pt x="0" y="47625"/>
                </a:lnTo>
                <a:lnTo>
                  <a:pt x="0" y="0"/>
                </a:lnTo>
                <a:close/>
              </a:path>
            </a:pathLst>
          </a:custGeom>
          <a:blipFill>
            <a:blip r:embed="rId3">
              <a:extLst>
                <a:ext uri="{96DAC541-7B7A-43D3-8B79-37D633B846F1}">
                  <asvg:svgBlip xmlns:asvg="http://schemas.microsoft.com/office/drawing/2016/SVG/main" r:embed="rId4"/>
                </a:ext>
              </a:extLst>
            </a:blip>
            <a:stretch>
              <a:fillRect l="-6070" t="-34400" r="-78904"/>
            </a:stretch>
          </a:blipFill>
        </p:spPr>
        <p:txBody>
          <a:bodyPr/>
          <a:lstStyle/>
          <a:p>
            <a:endParaRPr lang="en-US"/>
          </a:p>
        </p:txBody>
      </p:sp>
      <p:sp>
        <p:nvSpPr>
          <p:cNvPr id="13" name="Freeform 13"/>
          <p:cNvSpPr/>
          <p:nvPr/>
        </p:nvSpPr>
        <p:spPr>
          <a:xfrm>
            <a:off x="11987939" y="4383798"/>
            <a:ext cx="3954688" cy="47625"/>
          </a:xfrm>
          <a:custGeom>
            <a:avLst/>
            <a:gdLst/>
            <a:ahLst/>
            <a:cxnLst/>
            <a:rect l="l" t="t" r="r" b="b"/>
            <a:pathLst>
              <a:path w="3954688" h="47625">
                <a:moveTo>
                  <a:pt x="0" y="0"/>
                </a:moveTo>
                <a:lnTo>
                  <a:pt x="3954687" y="0"/>
                </a:lnTo>
                <a:lnTo>
                  <a:pt x="3954687" y="47625"/>
                </a:lnTo>
                <a:lnTo>
                  <a:pt x="0" y="47625"/>
                </a:lnTo>
                <a:lnTo>
                  <a:pt x="0" y="0"/>
                </a:lnTo>
                <a:close/>
              </a:path>
            </a:pathLst>
          </a:custGeom>
          <a:blipFill>
            <a:blip r:embed="rId3">
              <a:extLst>
                <a:ext uri="{96DAC541-7B7A-43D3-8B79-37D633B846F1}">
                  <asvg:svgBlip xmlns:asvg="http://schemas.microsoft.com/office/drawing/2016/SVG/main" r:embed="rId4"/>
                </a:ext>
              </a:extLst>
            </a:blip>
            <a:stretch>
              <a:fillRect l="-6070" t="-34400" r="-78904"/>
            </a:stretch>
          </a:blipFill>
        </p:spPr>
        <p:txBody>
          <a:bodyPr/>
          <a:lstStyle/>
          <a:p>
            <a:endParaRPr lang="en-US"/>
          </a:p>
        </p:txBody>
      </p:sp>
      <p:sp>
        <p:nvSpPr>
          <p:cNvPr id="14" name="TextBox 14"/>
          <p:cNvSpPr txBox="1"/>
          <p:nvPr/>
        </p:nvSpPr>
        <p:spPr>
          <a:xfrm>
            <a:off x="1912431" y="4636210"/>
            <a:ext cx="4081498" cy="3491865"/>
          </a:xfrm>
          <a:prstGeom prst="rect">
            <a:avLst/>
          </a:prstGeom>
        </p:spPr>
        <p:txBody>
          <a:bodyPr lIns="0" tIns="0" rIns="0" bIns="0" rtlCol="0" anchor="t">
            <a:spAutoFit/>
          </a:bodyPr>
          <a:lstStyle/>
          <a:p>
            <a:pPr algn="l">
              <a:lnSpc>
                <a:spcPts val="2760"/>
              </a:lnSpc>
            </a:pPr>
            <a:r>
              <a:rPr lang="en-US" sz="2400" spc="132">
                <a:solidFill>
                  <a:srgbClr val="000000"/>
                </a:solidFill>
                <a:latin typeface="Myriad Light"/>
                <a:ea typeface="Myriad Light"/>
                <a:cs typeface="Myriad Light"/>
                <a:sym typeface="Myriad Light"/>
              </a:rPr>
              <a:t>Consultants shared that they are increasingly holding educators’ </a:t>
            </a:r>
            <a:r>
              <a:rPr lang="en-US" sz="2400" b="1" u="sng" spc="132">
                <a:solidFill>
                  <a:srgbClr val="000000"/>
                </a:solidFill>
                <a:latin typeface="Myriad Semi-Bold"/>
                <a:ea typeface="Myriad Semi-Bold"/>
                <a:cs typeface="Myriad Semi-Bold"/>
                <a:sym typeface="Myriad Semi-Bold"/>
              </a:rPr>
              <a:t>personal</a:t>
            </a:r>
            <a:r>
              <a:rPr lang="en-US" sz="2400" spc="132">
                <a:solidFill>
                  <a:srgbClr val="000000"/>
                </a:solidFill>
                <a:latin typeface="Myriad Light"/>
                <a:ea typeface="Myriad Light"/>
                <a:cs typeface="Myriad Light"/>
                <a:sym typeface="Myriad Light"/>
              </a:rPr>
              <a:t> stress, trauma, and sociopolitical pressures</a:t>
            </a:r>
          </a:p>
          <a:p>
            <a:pPr algn="l">
              <a:lnSpc>
                <a:spcPts val="2760"/>
              </a:lnSpc>
            </a:pPr>
            <a:endParaRPr lang="en-US" sz="2400" spc="132">
              <a:solidFill>
                <a:srgbClr val="000000"/>
              </a:solidFill>
              <a:latin typeface="Myriad Light"/>
              <a:ea typeface="Myriad Light"/>
              <a:cs typeface="Myriad Light"/>
              <a:sym typeface="Myriad Light"/>
            </a:endParaRPr>
          </a:p>
          <a:p>
            <a:pPr algn="l">
              <a:lnSpc>
                <a:spcPts val="2760"/>
              </a:lnSpc>
            </a:pPr>
            <a:r>
              <a:rPr lang="en-US" sz="2400" spc="132">
                <a:solidFill>
                  <a:srgbClr val="000000"/>
                </a:solidFill>
                <a:latin typeface="Myriad Light"/>
                <a:ea typeface="Myriad Light"/>
                <a:cs typeface="Myriad Light"/>
                <a:sym typeface="Myriad Light"/>
              </a:rPr>
              <a:t>This national study was created to better understand these shifts and supports needed to sustain the work.</a:t>
            </a:r>
          </a:p>
        </p:txBody>
      </p:sp>
      <p:sp>
        <p:nvSpPr>
          <p:cNvPr id="15" name="TextBox 15"/>
          <p:cNvSpPr txBox="1"/>
          <p:nvPr/>
        </p:nvSpPr>
        <p:spPr>
          <a:xfrm>
            <a:off x="7041186" y="4638750"/>
            <a:ext cx="4133319" cy="3148965"/>
          </a:xfrm>
          <a:prstGeom prst="rect">
            <a:avLst/>
          </a:prstGeom>
        </p:spPr>
        <p:txBody>
          <a:bodyPr lIns="0" tIns="0" rIns="0" bIns="0" rtlCol="0" anchor="t">
            <a:spAutoFit/>
          </a:bodyPr>
          <a:lstStyle/>
          <a:p>
            <a:pPr algn="l">
              <a:lnSpc>
                <a:spcPts val="2760"/>
              </a:lnSpc>
            </a:pPr>
            <a:r>
              <a:rPr lang="en-US" sz="2400" spc="132">
                <a:solidFill>
                  <a:srgbClr val="000000"/>
                </a:solidFill>
                <a:latin typeface="Myriad Light"/>
                <a:ea typeface="Myriad Light"/>
                <a:cs typeface="Myriad Light"/>
                <a:sym typeface="Myriad Light"/>
              </a:rPr>
              <a:t>We utilized approaches that seek to decolonize and revitalize evaluation and research. </a:t>
            </a:r>
          </a:p>
          <a:p>
            <a:pPr algn="l">
              <a:lnSpc>
                <a:spcPts val="2760"/>
              </a:lnSpc>
            </a:pPr>
            <a:endParaRPr lang="en-US" sz="2400" spc="132">
              <a:solidFill>
                <a:srgbClr val="000000"/>
              </a:solidFill>
              <a:latin typeface="Myriad Light"/>
              <a:ea typeface="Myriad Light"/>
              <a:cs typeface="Myriad Light"/>
              <a:sym typeface="Myriad Light"/>
            </a:endParaRPr>
          </a:p>
          <a:p>
            <a:pPr algn="l">
              <a:lnSpc>
                <a:spcPts val="2760"/>
              </a:lnSpc>
            </a:pPr>
            <a:r>
              <a:rPr lang="en-US" sz="2400" spc="132">
                <a:solidFill>
                  <a:srgbClr val="000000"/>
                </a:solidFill>
                <a:latin typeface="Myriad Light"/>
                <a:ea typeface="Myriad Light"/>
                <a:cs typeface="Myriad Light"/>
                <a:sym typeface="Myriad Light"/>
              </a:rPr>
              <a:t>We rely on and uplift practice-based evidence —knowledge generated from real work in real settings.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7C96BD"/>
        </a:solidFill>
        <a:effectLst/>
      </p:bgPr>
    </p:bg>
    <p:spTree>
      <p:nvGrpSpPr>
        <p:cNvPr id="1" name=""/>
        <p:cNvGrpSpPr/>
        <p:nvPr/>
      </p:nvGrpSpPr>
      <p:grpSpPr>
        <a:xfrm>
          <a:off x="0" y="0"/>
          <a:ext cx="0" cy="0"/>
          <a:chOff x="0" y="0"/>
          <a:chExt cx="0" cy="0"/>
        </a:xfrm>
      </p:grpSpPr>
      <p:sp>
        <p:nvSpPr>
          <p:cNvPr id="2" name="Freeform 2"/>
          <p:cNvSpPr/>
          <p:nvPr/>
        </p:nvSpPr>
        <p:spPr>
          <a:xfrm>
            <a:off x="8611536" y="0"/>
            <a:ext cx="10750930" cy="5227640"/>
          </a:xfrm>
          <a:custGeom>
            <a:avLst/>
            <a:gdLst/>
            <a:ahLst/>
            <a:cxnLst/>
            <a:rect l="l" t="t" r="r" b="b"/>
            <a:pathLst>
              <a:path w="10750930" h="5227640">
                <a:moveTo>
                  <a:pt x="0" y="0"/>
                </a:moveTo>
                <a:lnTo>
                  <a:pt x="10750930" y="0"/>
                </a:lnTo>
                <a:lnTo>
                  <a:pt x="10750930" y="5227640"/>
                </a:lnTo>
                <a:lnTo>
                  <a:pt x="0" y="5227640"/>
                </a:lnTo>
                <a:lnTo>
                  <a:pt x="0" y="0"/>
                </a:lnTo>
                <a:close/>
              </a:path>
            </a:pathLst>
          </a:custGeom>
          <a:blipFill>
            <a:blip r:embed="rId2"/>
            <a:stretch>
              <a:fillRect/>
            </a:stretch>
          </a:blipFill>
        </p:spPr>
        <p:txBody>
          <a:bodyPr/>
          <a:lstStyle/>
          <a:p>
            <a:endParaRPr lang="en-US"/>
          </a:p>
        </p:txBody>
      </p:sp>
      <p:sp>
        <p:nvSpPr>
          <p:cNvPr id="3" name="Freeform 3"/>
          <p:cNvSpPr/>
          <p:nvPr/>
        </p:nvSpPr>
        <p:spPr>
          <a:xfrm>
            <a:off x="8611536" y="5020224"/>
            <a:ext cx="10750930" cy="5362026"/>
          </a:xfrm>
          <a:custGeom>
            <a:avLst/>
            <a:gdLst/>
            <a:ahLst/>
            <a:cxnLst/>
            <a:rect l="l" t="t" r="r" b="b"/>
            <a:pathLst>
              <a:path w="10750930" h="5362026">
                <a:moveTo>
                  <a:pt x="0" y="0"/>
                </a:moveTo>
                <a:lnTo>
                  <a:pt x="10750930" y="0"/>
                </a:lnTo>
                <a:lnTo>
                  <a:pt x="10750930" y="5362026"/>
                </a:lnTo>
                <a:lnTo>
                  <a:pt x="0" y="5362026"/>
                </a:lnTo>
                <a:lnTo>
                  <a:pt x="0" y="0"/>
                </a:lnTo>
                <a:close/>
              </a:path>
            </a:pathLst>
          </a:custGeom>
          <a:blipFill>
            <a:blip r:embed="rId3"/>
            <a:stretch>
              <a:fillRect/>
            </a:stretch>
          </a:blipFill>
        </p:spPr>
        <p:txBody>
          <a:bodyPr/>
          <a:lstStyle/>
          <a:p>
            <a:endParaRPr lang="en-US"/>
          </a:p>
        </p:txBody>
      </p:sp>
      <p:sp>
        <p:nvSpPr>
          <p:cNvPr id="4" name="Freeform 4"/>
          <p:cNvSpPr/>
          <p:nvPr/>
        </p:nvSpPr>
        <p:spPr>
          <a:xfrm>
            <a:off x="7763943" y="4944277"/>
            <a:ext cx="2241068" cy="2402992"/>
          </a:xfrm>
          <a:custGeom>
            <a:avLst/>
            <a:gdLst/>
            <a:ahLst/>
            <a:cxnLst/>
            <a:rect l="l" t="t" r="r" b="b"/>
            <a:pathLst>
              <a:path w="2241068" h="2402992">
                <a:moveTo>
                  <a:pt x="0" y="0"/>
                </a:moveTo>
                <a:lnTo>
                  <a:pt x="2241068" y="0"/>
                </a:lnTo>
                <a:lnTo>
                  <a:pt x="2241068" y="2402991"/>
                </a:lnTo>
                <a:lnTo>
                  <a:pt x="0" y="2402991"/>
                </a:lnTo>
                <a:lnTo>
                  <a:pt x="0" y="0"/>
                </a:lnTo>
                <a:close/>
              </a:path>
            </a:pathLst>
          </a:custGeom>
          <a:blipFill>
            <a:blip r:embed="rId4"/>
            <a:stretch>
              <a:fillRect l="-181323" t="-1017" r="-270603"/>
            </a:stretch>
          </a:blipFill>
        </p:spPr>
        <p:txBody>
          <a:bodyPr/>
          <a:lstStyle/>
          <a:p>
            <a:endParaRPr lang="en-US"/>
          </a:p>
        </p:txBody>
      </p:sp>
      <p:sp>
        <p:nvSpPr>
          <p:cNvPr id="5" name="Freeform 5"/>
          <p:cNvSpPr/>
          <p:nvPr/>
        </p:nvSpPr>
        <p:spPr>
          <a:xfrm>
            <a:off x="7744893" y="-15340"/>
            <a:ext cx="10750930" cy="2629160"/>
          </a:xfrm>
          <a:custGeom>
            <a:avLst/>
            <a:gdLst/>
            <a:ahLst/>
            <a:cxnLst/>
            <a:rect l="l" t="t" r="r" b="b"/>
            <a:pathLst>
              <a:path w="10750930" h="2629160">
                <a:moveTo>
                  <a:pt x="0" y="0"/>
                </a:moveTo>
                <a:lnTo>
                  <a:pt x="10750930" y="0"/>
                </a:lnTo>
                <a:lnTo>
                  <a:pt x="10750930" y="2629160"/>
                </a:lnTo>
                <a:lnTo>
                  <a:pt x="0" y="2629160"/>
                </a:lnTo>
                <a:lnTo>
                  <a:pt x="0" y="0"/>
                </a:lnTo>
                <a:close/>
              </a:path>
            </a:pathLst>
          </a:custGeom>
          <a:blipFill>
            <a:blip r:embed="rId2"/>
            <a:stretch>
              <a:fillRect b="-98833"/>
            </a:stretch>
          </a:blipFill>
        </p:spPr>
        <p:txBody>
          <a:bodyPr/>
          <a:lstStyle/>
          <a:p>
            <a:endParaRPr lang="en-US"/>
          </a:p>
        </p:txBody>
      </p:sp>
      <p:grpSp>
        <p:nvGrpSpPr>
          <p:cNvPr id="6" name="Group 6"/>
          <p:cNvGrpSpPr/>
          <p:nvPr/>
        </p:nvGrpSpPr>
        <p:grpSpPr>
          <a:xfrm>
            <a:off x="778185" y="3401979"/>
            <a:ext cx="6239707" cy="3651321"/>
            <a:chOff x="0" y="0"/>
            <a:chExt cx="1643380" cy="961665"/>
          </a:xfrm>
        </p:grpSpPr>
        <p:sp>
          <p:nvSpPr>
            <p:cNvPr id="7" name="Freeform 7"/>
            <p:cNvSpPr/>
            <p:nvPr/>
          </p:nvSpPr>
          <p:spPr>
            <a:xfrm>
              <a:off x="0" y="0"/>
              <a:ext cx="1643380" cy="961665"/>
            </a:xfrm>
            <a:custGeom>
              <a:avLst/>
              <a:gdLst/>
              <a:ahLst/>
              <a:cxnLst/>
              <a:rect l="l" t="t" r="r" b="b"/>
              <a:pathLst>
                <a:path w="1643380" h="961665">
                  <a:moveTo>
                    <a:pt x="0" y="0"/>
                  </a:moveTo>
                  <a:lnTo>
                    <a:pt x="1643380" y="0"/>
                  </a:lnTo>
                  <a:lnTo>
                    <a:pt x="1643380" y="961665"/>
                  </a:lnTo>
                  <a:lnTo>
                    <a:pt x="0" y="961665"/>
                  </a:lnTo>
                  <a:close/>
                </a:path>
              </a:pathLst>
            </a:custGeom>
            <a:solidFill>
              <a:srgbClr val="FFFFFF"/>
            </a:solidFill>
          </p:spPr>
          <p:txBody>
            <a:bodyPr/>
            <a:lstStyle/>
            <a:p>
              <a:endParaRPr lang="en-US"/>
            </a:p>
          </p:txBody>
        </p:sp>
        <p:sp>
          <p:nvSpPr>
            <p:cNvPr id="8" name="TextBox 8"/>
            <p:cNvSpPr txBox="1"/>
            <p:nvPr/>
          </p:nvSpPr>
          <p:spPr>
            <a:xfrm>
              <a:off x="0" y="-76200"/>
              <a:ext cx="1643380" cy="1037865"/>
            </a:xfrm>
            <a:prstGeom prst="rect">
              <a:avLst/>
            </a:prstGeom>
          </p:spPr>
          <p:txBody>
            <a:bodyPr lIns="50800" tIns="50800" rIns="50800" bIns="50800" rtlCol="0" anchor="ctr"/>
            <a:lstStyle/>
            <a:p>
              <a:pPr algn="ctr">
                <a:lnSpc>
                  <a:spcPts val="3088"/>
                </a:lnSpc>
              </a:pPr>
              <a:endParaRPr/>
            </a:p>
          </p:txBody>
        </p:sp>
      </p:grpSp>
      <p:sp>
        <p:nvSpPr>
          <p:cNvPr id="9" name="Freeform 9"/>
          <p:cNvSpPr/>
          <p:nvPr/>
        </p:nvSpPr>
        <p:spPr>
          <a:xfrm>
            <a:off x="7855222" y="2740838"/>
            <a:ext cx="2042635" cy="2203438"/>
          </a:xfrm>
          <a:custGeom>
            <a:avLst/>
            <a:gdLst/>
            <a:ahLst/>
            <a:cxnLst/>
            <a:rect l="l" t="t" r="r" b="b"/>
            <a:pathLst>
              <a:path w="2042635" h="2203438">
                <a:moveTo>
                  <a:pt x="0" y="0"/>
                </a:moveTo>
                <a:lnTo>
                  <a:pt x="2042635" y="0"/>
                </a:lnTo>
                <a:lnTo>
                  <a:pt x="2042635" y="2203439"/>
                </a:lnTo>
                <a:lnTo>
                  <a:pt x="0" y="2203439"/>
                </a:lnTo>
                <a:lnTo>
                  <a:pt x="0" y="0"/>
                </a:lnTo>
                <a:close/>
              </a:path>
            </a:pathLst>
          </a:custGeom>
          <a:blipFill>
            <a:blip r:embed="rId5"/>
            <a:stretch>
              <a:fillRect l="-175902" t="-10830" r="-175251"/>
            </a:stretch>
          </a:blipFill>
        </p:spPr>
        <p:txBody>
          <a:bodyPr/>
          <a:lstStyle/>
          <a:p>
            <a:endParaRPr lang="en-US"/>
          </a:p>
        </p:txBody>
      </p:sp>
      <p:sp>
        <p:nvSpPr>
          <p:cNvPr id="10" name="Freeform 10"/>
          <p:cNvSpPr/>
          <p:nvPr/>
        </p:nvSpPr>
        <p:spPr>
          <a:xfrm>
            <a:off x="7817122" y="7796231"/>
            <a:ext cx="2069611" cy="2217465"/>
          </a:xfrm>
          <a:custGeom>
            <a:avLst/>
            <a:gdLst/>
            <a:ahLst/>
            <a:cxnLst/>
            <a:rect l="l" t="t" r="r" b="b"/>
            <a:pathLst>
              <a:path w="2069611" h="2217465">
                <a:moveTo>
                  <a:pt x="0" y="0"/>
                </a:moveTo>
                <a:lnTo>
                  <a:pt x="2069612" y="0"/>
                </a:lnTo>
                <a:lnTo>
                  <a:pt x="2069612" y="2217465"/>
                </a:lnTo>
                <a:lnTo>
                  <a:pt x="0" y="2217465"/>
                </a:lnTo>
                <a:lnTo>
                  <a:pt x="0" y="0"/>
                </a:lnTo>
                <a:close/>
              </a:path>
            </a:pathLst>
          </a:custGeom>
          <a:blipFill>
            <a:blip r:embed="rId6"/>
            <a:stretch>
              <a:fillRect l="-216324" t="-10478" r="-120067"/>
            </a:stretch>
          </a:blipFill>
        </p:spPr>
        <p:txBody>
          <a:bodyPr/>
          <a:lstStyle/>
          <a:p>
            <a:endParaRPr lang="en-US"/>
          </a:p>
        </p:txBody>
      </p:sp>
      <p:sp>
        <p:nvSpPr>
          <p:cNvPr id="11" name="Freeform 11"/>
          <p:cNvSpPr/>
          <p:nvPr/>
        </p:nvSpPr>
        <p:spPr>
          <a:xfrm>
            <a:off x="7930026" y="5143500"/>
            <a:ext cx="1893027" cy="423350"/>
          </a:xfrm>
          <a:custGeom>
            <a:avLst/>
            <a:gdLst/>
            <a:ahLst/>
            <a:cxnLst/>
            <a:rect l="l" t="t" r="r" b="b"/>
            <a:pathLst>
              <a:path w="1893027" h="423350">
                <a:moveTo>
                  <a:pt x="0" y="0"/>
                </a:moveTo>
                <a:lnTo>
                  <a:pt x="1893027" y="0"/>
                </a:lnTo>
                <a:lnTo>
                  <a:pt x="1893027" y="423350"/>
                </a:lnTo>
                <a:lnTo>
                  <a:pt x="0" y="42335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12" name="TextBox 12"/>
          <p:cNvSpPr txBox="1"/>
          <p:nvPr/>
        </p:nvSpPr>
        <p:spPr>
          <a:xfrm>
            <a:off x="1049548" y="3634604"/>
            <a:ext cx="5650737" cy="3094067"/>
          </a:xfrm>
          <a:prstGeom prst="rect">
            <a:avLst/>
          </a:prstGeom>
        </p:spPr>
        <p:txBody>
          <a:bodyPr lIns="0" tIns="0" rIns="0" bIns="0" rtlCol="0" anchor="t">
            <a:spAutoFit/>
          </a:bodyPr>
          <a:lstStyle/>
          <a:p>
            <a:pPr algn="ctr">
              <a:lnSpc>
                <a:spcPts val="7806"/>
              </a:lnSpc>
            </a:pPr>
            <a:r>
              <a:rPr lang="en-US" sz="6245" spc="-62">
                <a:solidFill>
                  <a:srgbClr val="000000"/>
                </a:solidFill>
                <a:latin typeface="Myriad"/>
                <a:ea typeface="Myriad"/>
                <a:cs typeface="Myriad"/>
                <a:sym typeface="Myriad"/>
              </a:rPr>
              <a:t>MEET OUR ‘FIELD INNOVATION PARTNERS’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E7F1F1"/>
        </a:solidFill>
        <a:effectLst/>
      </p:bgPr>
    </p:bg>
    <p:spTree>
      <p:nvGrpSpPr>
        <p:cNvPr id="1" name=""/>
        <p:cNvGrpSpPr/>
        <p:nvPr/>
      </p:nvGrpSpPr>
      <p:grpSpPr>
        <a:xfrm>
          <a:off x="0" y="0"/>
          <a:ext cx="0" cy="0"/>
          <a:chOff x="0" y="0"/>
          <a:chExt cx="0" cy="0"/>
        </a:xfrm>
      </p:grpSpPr>
      <p:sp>
        <p:nvSpPr>
          <p:cNvPr id="2" name="Freeform 2"/>
          <p:cNvSpPr/>
          <p:nvPr/>
        </p:nvSpPr>
        <p:spPr>
          <a:xfrm rot="5400000">
            <a:off x="2953021" y="-3699038"/>
            <a:ext cx="12381959" cy="18288000"/>
          </a:xfrm>
          <a:custGeom>
            <a:avLst/>
            <a:gdLst/>
            <a:ahLst/>
            <a:cxnLst/>
            <a:rect l="l" t="t" r="r" b="b"/>
            <a:pathLst>
              <a:path w="12381959" h="18288000">
                <a:moveTo>
                  <a:pt x="0" y="0"/>
                </a:moveTo>
                <a:lnTo>
                  <a:pt x="12381958" y="0"/>
                </a:lnTo>
                <a:lnTo>
                  <a:pt x="12381958" y="18288000"/>
                </a:lnTo>
                <a:lnTo>
                  <a:pt x="0" y="18288000"/>
                </a:lnTo>
                <a:lnTo>
                  <a:pt x="0" y="0"/>
                </a:lnTo>
                <a:close/>
              </a:path>
            </a:pathLst>
          </a:custGeom>
          <a:blipFill>
            <a:blip r:embed="rId2"/>
            <a:stretch>
              <a:fillRect l="-7104" r="-7104"/>
            </a:stretch>
          </a:blipFill>
        </p:spPr>
        <p:txBody>
          <a:bodyPr/>
          <a:lstStyle/>
          <a:p>
            <a:endParaRPr lang="en-US"/>
          </a:p>
        </p:txBody>
      </p:sp>
      <p:grpSp>
        <p:nvGrpSpPr>
          <p:cNvPr id="3" name="Group 3"/>
          <p:cNvGrpSpPr/>
          <p:nvPr/>
        </p:nvGrpSpPr>
        <p:grpSpPr>
          <a:xfrm>
            <a:off x="1028700" y="1028700"/>
            <a:ext cx="16230600" cy="8229600"/>
            <a:chOff x="0" y="0"/>
            <a:chExt cx="4274726" cy="2167467"/>
          </a:xfrm>
        </p:grpSpPr>
        <p:sp>
          <p:nvSpPr>
            <p:cNvPr id="4" name="Freeform 4"/>
            <p:cNvSpPr/>
            <p:nvPr/>
          </p:nvSpPr>
          <p:spPr>
            <a:xfrm>
              <a:off x="0" y="0"/>
              <a:ext cx="4274726" cy="2167467"/>
            </a:xfrm>
            <a:custGeom>
              <a:avLst/>
              <a:gdLst/>
              <a:ahLst/>
              <a:cxnLst/>
              <a:rect l="l" t="t" r="r" b="b"/>
              <a:pathLst>
                <a:path w="4274726" h="2167467">
                  <a:moveTo>
                    <a:pt x="0" y="0"/>
                  </a:moveTo>
                  <a:lnTo>
                    <a:pt x="4274726" y="0"/>
                  </a:lnTo>
                  <a:lnTo>
                    <a:pt x="4274726" y="2167467"/>
                  </a:lnTo>
                  <a:lnTo>
                    <a:pt x="0" y="2167467"/>
                  </a:lnTo>
                  <a:close/>
                </a:path>
              </a:pathLst>
            </a:custGeom>
            <a:solidFill>
              <a:srgbClr val="FFFFFF"/>
            </a:solidFill>
          </p:spPr>
          <p:txBody>
            <a:bodyPr/>
            <a:lstStyle/>
            <a:p>
              <a:endParaRPr lang="en-US"/>
            </a:p>
          </p:txBody>
        </p:sp>
        <p:sp>
          <p:nvSpPr>
            <p:cNvPr id="5" name="TextBox 5"/>
            <p:cNvSpPr txBox="1"/>
            <p:nvPr/>
          </p:nvSpPr>
          <p:spPr>
            <a:xfrm>
              <a:off x="0" y="-76200"/>
              <a:ext cx="4274726" cy="2243667"/>
            </a:xfrm>
            <a:prstGeom prst="rect">
              <a:avLst/>
            </a:prstGeom>
          </p:spPr>
          <p:txBody>
            <a:bodyPr lIns="50800" tIns="50800" rIns="50800" bIns="50800" rtlCol="0" anchor="ctr"/>
            <a:lstStyle/>
            <a:p>
              <a:pPr algn="ctr">
                <a:lnSpc>
                  <a:spcPts val="3088"/>
                </a:lnSpc>
              </a:pPr>
              <a:endParaRPr/>
            </a:p>
          </p:txBody>
        </p:sp>
      </p:grpSp>
      <p:sp>
        <p:nvSpPr>
          <p:cNvPr id="6" name="Freeform 6"/>
          <p:cNvSpPr/>
          <p:nvPr/>
        </p:nvSpPr>
        <p:spPr>
          <a:xfrm>
            <a:off x="2155078" y="3943205"/>
            <a:ext cx="1787366" cy="2057400"/>
          </a:xfrm>
          <a:custGeom>
            <a:avLst/>
            <a:gdLst/>
            <a:ahLst/>
            <a:cxnLst/>
            <a:rect l="l" t="t" r="r" b="b"/>
            <a:pathLst>
              <a:path w="1787366" h="2057400">
                <a:moveTo>
                  <a:pt x="0" y="0"/>
                </a:moveTo>
                <a:lnTo>
                  <a:pt x="1787366" y="0"/>
                </a:lnTo>
                <a:lnTo>
                  <a:pt x="1787366" y="2057400"/>
                </a:lnTo>
                <a:lnTo>
                  <a:pt x="0" y="20574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7" name="Freeform 7"/>
          <p:cNvSpPr/>
          <p:nvPr/>
        </p:nvSpPr>
        <p:spPr>
          <a:xfrm>
            <a:off x="6076044" y="3943205"/>
            <a:ext cx="1882403" cy="1906669"/>
          </a:xfrm>
          <a:custGeom>
            <a:avLst/>
            <a:gdLst/>
            <a:ahLst/>
            <a:cxnLst/>
            <a:rect l="l" t="t" r="r" b="b"/>
            <a:pathLst>
              <a:path w="1882403" h="1906669">
                <a:moveTo>
                  <a:pt x="0" y="0"/>
                </a:moveTo>
                <a:lnTo>
                  <a:pt x="1882402" y="0"/>
                </a:lnTo>
                <a:lnTo>
                  <a:pt x="1882402" y="1906669"/>
                </a:lnTo>
                <a:lnTo>
                  <a:pt x="0" y="1906669"/>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8" name="Freeform 8"/>
          <p:cNvSpPr/>
          <p:nvPr/>
        </p:nvSpPr>
        <p:spPr>
          <a:xfrm>
            <a:off x="14323906" y="3943205"/>
            <a:ext cx="1882403" cy="1906669"/>
          </a:xfrm>
          <a:custGeom>
            <a:avLst/>
            <a:gdLst/>
            <a:ahLst/>
            <a:cxnLst/>
            <a:rect l="l" t="t" r="r" b="b"/>
            <a:pathLst>
              <a:path w="1882403" h="1906669">
                <a:moveTo>
                  <a:pt x="0" y="0"/>
                </a:moveTo>
                <a:lnTo>
                  <a:pt x="1882403" y="0"/>
                </a:lnTo>
                <a:lnTo>
                  <a:pt x="1882403" y="1906669"/>
                </a:lnTo>
                <a:lnTo>
                  <a:pt x="0" y="1906669"/>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9" name="Freeform 9"/>
          <p:cNvSpPr/>
          <p:nvPr/>
        </p:nvSpPr>
        <p:spPr>
          <a:xfrm>
            <a:off x="10087706" y="3713558"/>
            <a:ext cx="2106942" cy="2136316"/>
          </a:xfrm>
          <a:custGeom>
            <a:avLst/>
            <a:gdLst/>
            <a:ahLst/>
            <a:cxnLst/>
            <a:rect l="l" t="t" r="r" b="b"/>
            <a:pathLst>
              <a:path w="2106942" h="2136316">
                <a:moveTo>
                  <a:pt x="0" y="0"/>
                </a:moveTo>
                <a:lnTo>
                  <a:pt x="2106941" y="0"/>
                </a:lnTo>
                <a:lnTo>
                  <a:pt x="2106941" y="2136316"/>
                </a:lnTo>
                <a:lnTo>
                  <a:pt x="0" y="2136316"/>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10" name="TextBox 10"/>
          <p:cNvSpPr txBox="1"/>
          <p:nvPr/>
        </p:nvSpPr>
        <p:spPr>
          <a:xfrm>
            <a:off x="1769842" y="2101404"/>
            <a:ext cx="14821704" cy="1038024"/>
          </a:xfrm>
          <a:prstGeom prst="rect">
            <a:avLst/>
          </a:prstGeom>
        </p:spPr>
        <p:txBody>
          <a:bodyPr lIns="0" tIns="0" rIns="0" bIns="0" rtlCol="0" anchor="t">
            <a:spAutoFit/>
          </a:bodyPr>
          <a:lstStyle/>
          <a:p>
            <a:pPr algn="ctr">
              <a:lnSpc>
                <a:spcPts val="7397"/>
              </a:lnSpc>
            </a:pPr>
            <a:r>
              <a:rPr lang="en-US" sz="5913">
                <a:solidFill>
                  <a:srgbClr val="000000"/>
                </a:solidFill>
                <a:latin typeface="Myriad"/>
                <a:ea typeface="Myriad"/>
                <a:cs typeface="Myriad"/>
                <a:sym typeface="Myriad"/>
              </a:rPr>
              <a:t>STUDY PROCESS</a:t>
            </a:r>
          </a:p>
        </p:txBody>
      </p:sp>
      <p:sp>
        <p:nvSpPr>
          <p:cNvPr id="11" name="TextBox 11"/>
          <p:cNvSpPr txBox="1"/>
          <p:nvPr/>
        </p:nvSpPr>
        <p:spPr>
          <a:xfrm>
            <a:off x="1400986" y="6117953"/>
            <a:ext cx="3088601" cy="1114425"/>
          </a:xfrm>
          <a:prstGeom prst="rect">
            <a:avLst/>
          </a:prstGeom>
        </p:spPr>
        <p:txBody>
          <a:bodyPr lIns="0" tIns="0" rIns="0" bIns="0" rtlCol="0" anchor="t">
            <a:spAutoFit/>
          </a:bodyPr>
          <a:lstStyle/>
          <a:p>
            <a:pPr algn="ctr">
              <a:lnSpc>
                <a:spcPts val="4200"/>
              </a:lnSpc>
            </a:pPr>
            <a:r>
              <a:rPr lang="en-US" sz="3000" spc="-32">
                <a:solidFill>
                  <a:srgbClr val="000000"/>
                </a:solidFill>
                <a:latin typeface="Myriad"/>
                <a:ea typeface="Myriad"/>
                <a:cs typeface="Myriad"/>
                <a:sym typeface="Myriad"/>
              </a:rPr>
              <a:t>NATIONAL </a:t>
            </a:r>
          </a:p>
          <a:p>
            <a:pPr algn="ctr">
              <a:lnSpc>
                <a:spcPts val="4200"/>
              </a:lnSpc>
            </a:pPr>
            <a:r>
              <a:rPr lang="en-US" sz="3000" spc="-32">
                <a:solidFill>
                  <a:srgbClr val="000000"/>
                </a:solidFill>
                <a:latin typeface="Myriad"/>
                <a:ea typeface="Myriad"/>
                <a:cs typeface="Myriad"/>
                <a:sym typeface="Myriad"/>
              </a:rPr>
              <a:t>SURVEY (N=229)</a:t>
            </a:r>
          </a:p>
        </p:txBody>
      </p:sp>
      <p:sp>
        <p:nvSpPr>
          <p:cNvPr id="12" name="TextBox 12"/>
          <p:cNvSpPr txBox="1"/>
          <p:nvPr/>
        </p:nvSpPr>
        <p:spPr>
          <a:xfrm>
            <a:off x="5472944" y="6117953"/>
            <a:ext cx="3243812" cy="1114425"/>
          </a:xfrm>
          <a:prstGeom prst="rect">
            <a:avLst/>
          </a:prstGeom>
        </p:spPr>
        <p:txBody>
          <a:bodyPr lIns="0" tIns="0" rIns="0" bIns="0" rtlCol="0" anchor="t">
            <a:spAutoFit/>
          </a:bodyPr>
          <a:lstStyle/>
          <a:p>
            <a:pPr algn="ctr">
              <a:lnSpc>
                <a:spcPts val="4200"/>
              </a:lnSpc>
            </a:pPr>
            <a:r>
              <a:rPr lang="en-US" sz="3000" spc="-32">
                <a:solidFill>
                  <a:srgbClr val="000000"/>
                </a:solidFill>
                <a:latin typeface="Myriad"/>
                <a:ea typeface="Myriad"/>
                <a:cs typeface="Myriad"/>
                <a:sym typeface="Myriad"/>
              </a:rPr>
              <a:t>INTERPRETATION SESSION </a:t>
            </a:r>
          </a:p>
        </p:txBody>
      </p:sp>
      <p:sp>
        <p:nvSpPr>
          <p:cNvPr id="13" name="TextBox 13"/>
          <p:cNvSpPr txBox="1"/>
          <p:nvPr/>
        </p:nvSpPr>
        <p:spPr>
          <a:xfrm>
            <a:off x="9519270" y="6117953"/>
            <a:ext cx="3243812" cy="1114425"/>
          </a:xfrm>
          <a:prstGeom prst="rect">
            <a:avLst/>
          </a:prstGeom>
        </p:spPr>
        <p:txBody>
          <a:bodyPr lIns="0" tIns="0" rIns="0" bIns="0" rtlCol="0" anchor="t">
            <a:spAutoFit/>
          </a:bodyPr>
          <a:lstStyle/>
          <a:p>
            <a:pPr algn="ctr">
              <a:lnSpc>
                <a:spcPts val="4200"/>
              </a:lnSpc>
            </a:pPr>
            <a:r>
              <a:rPr lang="en-US" sz="3000" spc="-32">
                <a:solidFill>
                  <a:srgbClr val="000000"/>
                </a:solidFill>
                <a:latin typeface="Myriad"/>
                <a:ea typeface="Myriad"/>
                <a:cs typeface="Myriad"/>
                <a:sym typeface="Myriad"/>
              </a:rPr>
              <a:t>SEVEN (7) FOCUS GROUPS (N= 46)</a:t>
            </a:r>
          </a:p>
        </p:txBody>
      </p:sp>
      <p:sp>
        <p:nvSpPr>
          <p:cNvPr id="14" name="TextBox 14"/>
          <p:cNvSpPr txBox="1"/>
          <p:nvPr/>
        </p:nvSpPr>
        <p:spPr>
          <a:xfrm>
            <a:off x="13643202" y="6117953"/>
            <a:ext cx="3243812" cy="1114425"/>
          </a:xfrm>
          <a:prstGeom prst="rect">
            <a:avLst/>
          </a:prstGeom>
        </p:spPr>
        <p:txBody>
          <a:bodyPr lIns="0" tIns="0" rIns="0" bIns="0" rtlCol="0" anchor="t">
            <a:spAutoFit/>
          </a:bodyPr>
          <a:lstStyle/>
          <a:p>
            <a:pPr algn="ctr">
              <a:lnSpc>
                <a:spcPts val="4200"/>
              </a:lnSpc>
            </a:pPr>
            <a:r>
              <a:rPr lang="en-US" sz="3000" spc="-32">
                <a:solidFill>
                  <a:srgbClr val="000000"/>
                </a:solidFill>
                <a:latin typeface="Myriad"/>
                <a:ea typeface="Myriad"/>
                <a:cs typeface="Myriad"/>
                <a:sym typeface="Myriad"/>
              </a:rPr>
              <a:t>INTERPRETATION SESSION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E7F1F1"/>
        </a:solidFill>
        <a:effectLst/>
      </p:bgPr>
    </p:bg>
    <p:spTree>
      <p:nvGrpSpPr>
        <p:cNvPr id="1" name=""/>
        <p:cNvGrpSpPr/>
        <p:nvPr/>
      </p:nvGrpSpPr>
      <p:grpSpPr>
        <a:xfrm>
          <a:off x="0" y="0"/>
          <a:ext cx="0" cy="0"/>
          <a:chOff x="0" y="0"/>
          <a:chExt cx="0" cy="0"/>
        </a:xfrm>
      </p:grpSpPr>
      <p:sp>
        <p:nvSpPr>
          <p:cNvPr id="2" name="Freeform 2"/>
          <p:cNvSpPr/>
          <p:nvPr/>
        </p:nvSpPr>
        <p:spPr>
          <a:xfrm rot="5400000">
            <a:off x="2953021" y="-3699038"/>
            <a:ext cx="12381959" cy="18288000"/>
          </a:xfrm>
          <a:custGeom>
            <a:avLst/>
            <a:gdLst/>
            <a:ahLst/>
            <a:cxnLst/>
            <a:rect l="l" t="t" r="r" b="b"/>
            <a:pathLst>
              <a:path w="12381959" h="18288000">
                <a:moveTo>
                  <a:pt x="0" y="0"/>
                </a:moveTo>
                <a:lnTo>
                  <a:pt x="12381958" y="0"/>
                </a:lnTo>
                <a:lnTo>
                  <a:pt x="12381958" y="18288000"/>
                </a:lnTo>
                <a:lnTo>
                  <a:pt x="0" y="18288000"/>
                </a:lnTo>
                <a:lnTo>
                  <a:pt x="0" y="0"/>
                </a:lnTo>
                <a:close/>
              </a:path>
            </a:pathLst>
          </a:custGeom>
          <a:blipFill>
            <a:blip r:embed="rId2"/>
            <a:stretch>
              <a:fillRect l="-7104" r="-7104"/>
            </a:stretch>
          </a:blipFill>
        </p:spPr>
        <p:txBody>
          <a:bodyPr/>
          <a:lstStyle/>
          <a:p>
            <a:endParaRPr lang="en-US"/>
          </a:p>
        </p:txBody>
      </p:sp>
      <p:grpSp>
        <p:nvGrpSpPr>
          <p:cNvPr id="3" name="Group 3"/>
          <p:cNvGrpSpPr/>
          <p:nvPr/>
        </p:nvGrpSpPr>
        <p:grpSpPr>
          <a:xfrm>
            <a:off x="1028700" y="1028700"/>
            <a:ext cx="16230600" cy="8229600"/>
            <a:chOff x="0" y="0"/>
            <a:chExt cx="4274726" cy="2167467"/>
          </a:xfrm>
        </p:grpSpPr>
        <p:sp>
          <p:nvSpPr>
            <p:cNvPr id="4" name="Freeform 4"/>
            <p:cNvSpPr/>
            <p:nvPr/>
          </p:nvSpPr>
          <p:spPr>
            <a:xfrm>
              <a:off x="0" y="0"/>
              <a:ext cx="4274726" cy="2167467"/>
            </a:xfrm>
            <a:custGeom>
              <a:avLst/>
              <a:gdLst/>
              <a:ahLst/>
              <a:cxnLst/>
              <a:rect l="l" t="t" r="r" b="b"/>
              <a:pathLst>
                <a:path w="4274726" h="2167467">
                  <a:moveTo>
                    <a:pt x="0" y="0"/>
                  </a:moveTo>
                  <a:lnTo>
                    <a:pt x="4274726" y="0"/>
                  </a:lnTo>
                  <a:lnTo>
                    <a:pt x="4274726" y="2167467"/>
                  </a:lnTo>
                  <a:lnTo>
                    <a:pt x="0" y="2167467"/>
                  </a:lnTo>
                  <a:close/>
                </a:path>
              </a:pathLst>
            </a:custGeom>
            <a:solidFill>
              <a:srgbClr val="FFFFFF"/>
            </a:solidFill>
          </p:spPr>
          <p:txBody>
            <a:bodyPr/>
            <a:lstStyle/>
            <a:p>
              <a:endParaRPr lang="en-US"/>
            </a:p>
          </p:txBody>
        </p:sp>
        <p:sp>
          <p:nvSpPr>
            <p:cNvPr id="5" name="TextBox 5"/>
            <p:cNvSpPr txBox="1"/>
            <p:nvPr/>
          </p:nvSpPr>
          <p:spPr>
            <a:xfrm>
              <a:off x="0" y="-76200"/>
              <a:ext cx="4274726" cy="2243667"/>
            </a:xfrm>
            <a:prstGeom prst="rect">
              <a:avLst/>
            </a:prstGeom>
          </p:spPr>
          <p:txBody>
            <a:bodyPr lIns="50800" tIns="50800" rIns="50800" bIns="50800" rtlCol="0" anchor="ctr"/>
            <a:lstStyle/>
            <a:p>
              <a:pPr algn="ctr">
                <a:lnSpc>
                  <a:spcPts val="3088"/>
                </a:lnSpc>
              </a:pPr>
              <a:endParaRPr/>
            </a:p>
          </p:txBody>
        </p:sp>
      </p:grpSp>
      <p:sp>
        <p:nvSpPr>
          <p:cNvPr id="6" name="Freeform 6"/>
          <p:cNvSpPr/>
          <p:nvPr/>
        </p:nvSpPr>
        <p:spPr>
          <a:xfrm>
            <a:off x="2155078" y="3943205"/>
            <a:ext cx="1787366" cy="2057400"/>
          </a:xfrm>
          <a:custGeom>
            <a:avLst/>
            <a:gdLst/>
            <a:ahLst/>
            <a:cxnLst/>
            <a:rect l="l" t="t" r="r" b="b"/>
            <a:pathLst>
              <a:path w="1787366" h="2057400">
                <a:moveTo>
                  <a:pt x="0" y="0"/>
                </a:moveTo>
                <a:lnTo>
                  <a:pt x="1787366" y="0"/>
                </a:lnTo>
                <a:lnTo>
                  <a:pt x="1787366" y="2057400"/>
                </a:lnTo>
                <a:lnTo>
                  <a:pt x="0" y="20574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7" name="Freeform 7"/>
          <p:cNvSpPr/>
          <p:nvPr/>
        </p:nvSpPr>
        <p:spPr>
          <a:xfrm>
            <a:off x="6076044" y="3943205"/>
            <a:ext cx="1882403" cy="1906669"/>
          </a:xfrm>
          <a:custGeom>
            <a:avLst/>
            <a:gdLst/>
            <a:ahLst/>
            <a:cxnLst/>
            <a:rect l="l" t="t" r="r" b="b"/>
            <a:pathLst>
              <a:path w="1882403" h="1906669">
                <a:moveTo>
                  <a:pt x="0" y="0"/>
                </a:moveTo>
                <a:lnTo>
                  <a:pt x="1882402" y="0"/>
                </a:lnTo>
                <a:lnTo>
                  <a:pt x="1882402" y="1906669"/>
                </a:lnTo>
                <a:lnTo>
                  <a:pt x="0" y="1906669"/>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8" name="Freeform 8"/>
          <p:cNvSpPr/>
          <p:nvPr/>
        </p:nvSpPr>
        <p:spPr>
          <a:xfrm>
            <a:off x="10087706" y="3713558"/>
            <a:ext cx="2106942" cy="2136316"/>
          </a:xfrm>
          <a:custGeom>
            <a:avLst/>
            <a:gdLst/>
            <a:ahLst/>
            <a:cxnLst/>
            <a:rect l="l" t="t" r="r" b="b"/>
            <a:pathLst>
              <a:path w="2106942" h="2136316">
                <a:moveTo>
                  <a:pt x="0" y="0"/>
                </a:moveTo>
                <a:lnTo>
                  <a:pt x="2106941" y="0"/>
                </a:lnTo>
                <a:lnTo>
                  <a:pt x="2106941" y="2136316"/>
                </a:lnTo>
                <a:lnTo>
                  <a:pt x="0" y="2136316"/>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9" name="TextBox 9"/>
          <p:cNvSpPr txBox="1"/>
          <p:nvPr/>
        </p:nvSpPr>
        <p:spPr>
          <a:xfrm>
            <a:off x="1769842" y="2101404"/>
            <a:ext cx="14821704" cy="1038024"/>
          </a:xfrm>
          <a:prstGeom prst="rect">
            <a:avLst/>
          </a:prstGeom>
        </p:spPr>
        <p:txBody>
          <a:bodyPr lIns="0" tIns="0" rIns="0" bIns="0" rtlCol="0" anchor="t">
            <a:spAutoFit/>
          </a:bodyPr>
          <a:lstStyle/>
          <a:p>
            <a:pPr algn="ctr">
              <a:lnSpc>
                <a:spcPts val="7397"/>
              </a:lnSpc>
            </a:pPr>
            <a:r>
              <a:rPr lang="en-US" sz="5913">
                <a:solidFill>
                  <a:srgbClr val="000000"/>
                </a:solidFill>
                <a:latin typeface="Myriad"/>
                <a:ea typeface="Myriad"/>
                <a:cs typeface="Myriad"/>
                <a:sym typeface="Myriad"/>
              </a:rPr>
              <a:t>STUDY PROCESS</a:t>
            </a:r>
          </a:p>
        </p:txBody>
      </p:sp>
      <p:sp>
        <p:nvSpPr>
          <p:cNvPr id="10" name="TextBox 10"/>
          <p:cNvSpPr txBox="1"/>
          <p:nvPr/>
        </p:nvSpPr>
        <p:spPr>
          <a:xfrm>
            <a:off x="1400986" y="6117953"/>
            <a:ext cx="3088601" cy="1114425"/>
          </a:xfrm>
          <a:prstGeom prst="rect">
            <a:avLst/>
          </a:prstGeom>
        </p:spPr>
        <p:txBody>
          <a:bodyPr lIns="0" tIns="0" rIns="0" bIns="0" rtlCol="0" anchor="t">
            <a:spAutoFit/>
          </a:bodyPr>
          <a:lstStyle/>
          <a:p>
            <a:pPr algn="ctr">
              <a:lnSpc>
                <a:spcPts val="4200"/>
              </a:lnSpc>
            </a:pPr>
            <a:r>
              <a:rPr lang="en-US" sz="3000" spc="-32">
                <a:solidFill>
                  <a:srgbClr val="000000"/>
                </a:solidFill>
                <a:latin typeface="Myriad"/>
                <a:ea typeface="Myriad"/>
                <a:cs typeface="Myriad"/>
                <a:sym typeface="Myriad"/>
              </a:rPr>
              <a:t>NATIONAL </a:t>
            </a:r>
          </a:p>
          <a:p>
            <a:pPr algn="ctr">
              <a:lnSpc>
                <a:spcPts val="4200"/>
              </a:lnSpc>
            </a:pPr>
            <a:r>
              <a:rPr lang="en-US" sz="3000" spc="-32">
                <a:solidFill>
                  <a:srgbClr val="000000"/>
                </a:solidFill>
                <a:latin typeface="Myriad"/>
                <a:ea typeface="Myriad"/>
                <a:cs typeface="Myriad"/>
                <a:sym typeface="Myriad"/>
              </a:rPr>
              <a:t>SURVEY (N=229)</a:t>
            </a:r>
          </a:p>
        </p:txBody>
      </p:sp>
      <p:sp>
        <p:nvSpPr>
          <p:cNvPr id="11" name="TextBox 11"/>
          <p:cNvSpPr txBox="1"/>
          <p:nvPr/>
        </p:nvSpPr>
        <p:spPr>
          <a:xfrm>
            <a:off x="5472944" y="6117953"/>
            <a:ext cx="3243812" cy="1114425"/>
          </a:xfrm>
          <a:prstGeom prst="rect">
            <a:avLst/>
          </a:prstGeom>
        </p:spPr>
        <p:txBody>
          <a:bodyPr lIns="0" tIns="0" rIns="0" bIns="0" rtlCol="0" anchor="t">
            <a:spAutoFit/>
          </a:bodyPr>
          <a:lstStyle/>
          <a:p>
            <a:pPr algn="ctr">
              <a:lnSpc>
                <a:spcPts val="4200"/>
              </a:lnSpc>
            </a:pPr>
            <a:r>
              <a:rPr lang="en-US" sz="3000" spc="-32">
                <a:solidFill>
                  <a:srgbClr val="000000"/>
                </a:solidFill>
                <a:latin typeface="Myriad"/>
                <a:ea typeface="Myriad"/>
                <a:cs typeface="Myriad"/>
                <a:sym typeface="Myriad"/>
              </a:rPr>
              <a:t>INTERPRETATION SESSION </a:t>
            </a:r>
          </a:p>
        </p:txBody>
      </p:sp>
      <p:sp>
        <p:nvSpPr>
          <p:cNvPr id="12" name="TextBox 12"/>
          <p:cNvSpPr txBox="1"/>
          <p:nvPr/>
        </p:nvSpPr>
        <p:spPr>
          <a:xfrm>
            <a:off x="9519270" y="6117953"/>
            <a:ext cx="3243812" cy="1114425"/>
          </a:xfrm>
          <a:prstGeom prst="rect">
            <a:avLst/>
          </a:prstGeom>
        </p:spPr>
        <p:txBody>
          <a:bodyPr lIns="0" tIns="0" rIns="0" bIns="0" rtlCol="0" anchor="t">
            <a:spAutoFit/>
          </a:bodyPr>
          <a:lstStyle/>
          <a:p>
            <a:pPr algn="ctr">
              <a:lnSpc>
                <a:spcPts val="4200"/>
              </a:lnSpc>
            </a:pPr>
            <a:r>
              <a:rPr lang="en-US" sz="3000" spc="-32">
                <a:solidFill>
                  <a:srgbClr val="000000"/>
                </a:solidFill>
                <a:latin typeface="Myriad"/>
                <a:ea typeface="Myriad"/>
                <a:cs typeface="Myriad"/>
                <a:sym typeface="Myriad"/>
              </a:rPr>
              <a:t>SEVEN (7) FOCUS GROUPS (N= 46)</a:t>
            </a:r>
          </a:p>
        </p:txBody>
      </p:sp>
      <p:grpSp>
        <p:nvGrpSpPr>
          <p:cNvPr id="13" name="Group 13"/>
          <p:cNvGrpSpPr/>
          <p:nvPr/>
        </p:nvGrpSpPr>
        <p:grpSpPr>
          <a:xfrm>
            <a:off x="10250282" y="1373130"/>
            <a:ext cx="5792078" cy="7598711"/>
            <a:chOff x="0" y="0"/>
            <a:chExt cx="1525486" cy="2001307"/>
          </a:xfrm>
        </p:grpSpPr>
        <p:sp>
          <p:nvSpPr>
            <p:cNvPr id="14" name="Freeform 14"/>
            <p:cNvSpPr/>
            <p:nvPr/>
          </p:nvSpPr>
          <p:spPr>
            <a:xfrm>
              <a:off x="0" y="0"/>
              <a:ext cx="1525486" cy="2001307"/>
            </a:xfrm>
            <a:custGeom>
              <a:avLst/>
              <a:gdLst/>
              <a:ahLst/>
              <a:cxnLst/>
              <a:rect l="l" t="t" r="r" b="b"/>
              <a:pathLst>
                <a:path w="1525486" h="2001307">
                  <a:moveTo>
                    <a:pt x="0" y="0"/>
                  </a:moveTo>
                  <a:lnTo>
                    <a:pt x="1525486" y="0"/>
                  </a:lnTo>
                  <a:lnTo>
                    <a:pt x="1525486" y="2001307"/>
                  </a:lnTo>
                  <a:lnTo>
                    <a:pt x="0" y="2001307"/>
                  </a:lnTo>
                  <a:close/>
                </a:path>
              </a:pathLst>
            </a:custGeom>
            <a:solidFill>
              <a:srgbClr val="FFFFFF"/>
            </a:solidFill>
            <a:ln w="190500" cap="sq">
              <a:solidFill>
                <a:srgbClr val="BFD2BA"/>
              </a:solidFill>
              <a:prstDash val="solid"/>
              <a:miter/>
            </a:ln>
          </p:spPr>
          <p:txBody>
            <a:bodyPr/>
            <a:lstStyle/>
            <a:p>
              <a:endParaRPr lang="en-US"/>
            </a:p>
          </p:txBody>
        </p:sp>
        <p:sp>
          <p:nvSpPr>
            <p:cNvPr id="15" name="TextBox 15"/>
            <p:cNvSpPr txBox="1"/>
            <p:nvPr/>
          </p:nvSpPr>
          <p:spPr>
            <a:xfrm>
              <a:off x="0" y="-76200"/>
              <a:ext cx="1525486" cy="2077507"/>
            </a:xfrm>
            <a:prstGeom prst="rect">
              <a:avLst/>
            </a:prstGeom>
          </p:spPr>
          <p:txBody>
            <a:bodyPr lIns="50800" tIns="50800" rIns="50800" bIns="50800" rtlCol="0" anchor="ctr"/>
            <a:lstStyle/>
            <a:p>
              <a:pPr algn="ctr">
                <a:lnSpc>
                  <a:spcPts val="3088"/>
                </a:lnSpc>
              </a:pPr>
              <a:endParaRPr/>
            </a:p>
          </p:txBody>
        </p:sp>
      </p:grpSp>
      <p:sp>
        <p:nvSpPr>
          <p:cNvPr id="16" name="TextBox 16"/>
          <p:cNvSpPr txBox="1"/>
          <p:nvPr/>
        </p:nvSpPr>
        <p:spPr>
          <a:xfrm>
            <a:off x="10417069" y="1687220"/>
            <a:ext cx="5458503" cy="581025"/>
          </a:xfrm>
          <a:prstGeom prst="rect">
            <a:avLst/>
          </a:prstGeom>
        </p:spPr>
        <p:txBody>
          <a:bodyPr lIns="0" tIns="0" rIns="0" bIns="0" rtlCol="0" anchor="t">
            <a:spAutoFit/>
          </a:bodyPr>
          <a:lstStyle/>
          <a:p>
            <a:pPr algn="ctr">
              <a:lnSpc>
                <a:spcPts val="4200"/>
              </a:lnSpc>
            </a:pPr>
            <a:r>
              <a:rPr lang="en-US" sz="3000" b="1" spc="-32">
                <a:solidFill>
                  <a:srgbClr val="000000"/>
                </a:solidFill>
                <a:latin typeface="Myriad Bold"/>
                <a:ea typeface="Myriad Bold"/>
                <a:cs typeface="Myriad Bold"/>
                <a:sym typeface="Myriad Bold"/>
              </a:rPr>
              <a:t>FOCUS GROUPINGS</a:t>
            </a:r>
          </a:p>
        </p:txBody>
      </p:sp>
      <p:sp>
        <p:nvSpPr>
          <p:cNvPr id="17" name="TextBox 17"/>
          <p:cNvSpPr txBox="1"/>
          <p:nvPr/>
        </p:nvSpPr>
        <p:spPr>
          <a:xfrm>
            <a:off x="10474219" y="2393476"/>
            <a:ext cx="5401353" cy="6350000"/>
          </a:xfrm>
          <a:prstGeom prst="rect">
            <a:avLst/>
          </a:prstGeom>
        </p:spPr>
        <p:txBody>
          <a:bodyPr lIns="0" tIns="0" rIns="0" bIns="0" rtlCol="0" anchor="t">
            <a:spAutoFit/>
          </a:bodyPr>
          <a:lstStyle/>
          <a:p>
            <a:pPr marL="539749" lvl="1" indent="-269875" algn="l">
              <a:lnSpc>
                <a:spcPts val="2499"/>
              </a:lnSpc>
              <a:buFont typeface="Arial"/>
              <a:buChar char="•"/>
            </a:pPr>
            <a:r>
              <a:rPr lang="en-US" sz="2499" b="1" spc="-27">
                <a:solidFill>
                  <a:srgbClr val="000000"/>
                </a:solidFill>
                <a:latin typeface="Myriad Bold"/>
                <a:ea typeface="Myriad Bold"/>
                <a:cs typeface="Myriad Bold"/>
                <a:sym typeface="Myriad Bold"/>
              </a:rPr>
              <a:t>Migrant Groups: </a:t>
            </a:r>
            <a:r>
              <a:rPr lang="en-US" sz="2499" spc="-27">
                <a:solidFill>
                  <a:srgbClr val="000000"/>
                </a:solidFill>
                <a:latin typeface="Myriad"/>
                <a:ea typeface="Myriad"/>
                <a:cs typeface="Myriad"/>
                <a:sym typeface="Myriad"/>
              </a:rPr>
              <a:t>Two (2) groups for consultants with migration experiences who also serve communities with migration experiences. </a:t>
            </a:r>
          </a:p>
          <a:p>
            <a:pPr algn="l">
              <a:lnSpc>
                <a:spcPts val="2499"/>
              </a:lnSpc>
            </a:pPr>
            <a:endParaRPr lang="en-US" sz="2499" spc="-27">
              <a:solidFill>
                <a:srgbClr val="000000"/>
              </a:solidFill>
              <a:latin typeface="Myriad"/>
              <a:ea typeface="Myriad"/>
              <a:cs typeface="Myriad"/>
              <a:sym typeface="Myriad"/>
            </a:endParaRPr>
          </a:p>
          <a:p>
            <a:pPr marL="539749" lvl="1" indent="-269875" algn="l">
              <a:lnSpc>
                <a:spcPts val="2499"/>
              </a:lnSpc>
              <a:buFont typeface="Arial"/>
              <a:buChar char="•"/>
            </a:pPr>
            <a:r>
              <a:rPr lang="en-US" sz="2499" b="1" spc="-27">
                <a:solidFill>
                  <a:srgbClr val="000000"/>
                </a:solidFill>
                <a:latin typeface="Myriad Bold"/>
                <a:ea typeface="Myriad Bold"/>
                <a:cs typeface="Myriad Bold"/>
                <a:sym typeface="Myriad Bold"/>
              </a:rPr>
              <a:t>BIPOC Groups: </a:t>
            </a:r>
            <a:r>
              <a:rPr lang="en-US" sz="2499" spc="-27">
                <a:solidFill>
                  <a:srgbClr val="000000"/>
                </a:solidFill>
                <a:latin typeface="Myriad"/>
                <a:ea typeface="Myriad"/>
                <a:cs typeface="Myriad"/>
                <a:sym typeface="Myriad"/>
              </a:rPr>
              <a:t>Two (2) groups for BIPOC consultants who also serve BIPOC communities.</a:t>
            </a:r>
          </a:p>
          <a:p>
            <a:pPr algn="l">
              <a:lnSpc>
                <a:spcPts val="2499"/>
              </a:lnSpc>
            </a:pPr>
            <a:endParaRPr lang="en-US" sz="2499" spc="-27">
              <a:solidFill>
                <a:srgbClr val="000000"/>
              </a:solidFill>
              <a:latin typeface="Myriad"/>
              <a:ea typeface="Myriad"/>
              <a:cs typeface="Myriad"/>
              <a:sym typeface="Myriad"/>
            </a:endParaRPr>
          </a:p>
          <a:p>
            <a:pPr marL="539749" lvl="1" indent="-269875" algn="l">
              <a:lnSpc>
                <a:spcPts val="2499"/>
              </a:lnSpc>
              <a:buFont typeface="Arial"/>
              <a:buChar char="•"/>
            </a:pPr>
            <a:r>
              <a:rPr lang="en-US" sz="2499" b="1" spc="-27">
                <a:solidFill>
                  <a:srgbClr val="000000"/>
                </a:solidFill>
                <a:latin typeface="Myriad Bold"/>
                <a:ea typeface="Myriad Bold"/>
                <a:cs typeface="Myriad Bold"/>
                <a:sym typeface="Myriad Bold"/>
              </a:rPr>
              <a:t>Long-Term Experience Group: </a:t>
            </a:r>
            <a:r>
              <a:rPr lang="en-US" sz="2499" spc="-27">
                <a:solidFill>
                  <a:srgbClr val="000000"/>
                </a:solidFill>
                <a:latin typeface="Myriad"/>
                <a:ea typeface="Myriad"/>
                <a:cs typeface="Myriad"/>
                <a:sym typeface="Myriad"/>
              </a:rPr>
              <a:t>One (1) group for consultants with 15+ years of experience in IECMHC.</a:t>
            </a:r>
          </a:p>
          <a:p>
            <a:pPr algn="l">
              <a:lnSpc>
                <a:spcPts val="2499"/>
              </a:lnSpc>
            </a:pPr>
            <a:endParaRPr lang="en-US" sz="2499" spc="-27">
              <a:solidFill>
                <a:srgbClr val="000000"/>
              </a:solidFill>
              <a:latin typeface="Myriad"/>
              <a:ea typeface="Myriad"/>
              <a:cs typeface="Myriad"/>
              <a:sym typeface="Myriad"/>
            </a:endParaRPr>
          </a:p>
          <a:p>
            <a:pPr marL="539749" lvl="1" indent="-269875" algn="l">
              <a:lnSpc>
                <a:spcPts val="2499"/>
              </a:lnSpc>
              <a:buFont typeface="Arial"/>
              <a:buChar char="•"/>
            </a:pPr>
            <a:r>
              <a:rPr lang="en-US" sz="2499" b="1" spc="-27">
                <a:solidFill>
                  <a:srgbClr val="000000"/>
                </a:solidFill>
                <a:latin typeface="Myriad Bold"/>
                <a:ea typeface="Myriad Bold"/>
                <a:cs typeface="Myriad Bold"/>
                <a:sym typeface="Myriad Bold"/>
              </a:rPr>
              <a:t>Short-Term Experience Group: </a:t>
            </a:r>
            <a:r>
              <a:rPr lang="en-US" sz="2499" spc="-27">
                <a:solidFill>
                  <a:srgbClr val="000000"/>
                </a:solidFill>
                <a:latin typeface="Myriad"/>
                <a:ea typeface="Myriad"/>
                <a:cs typeface="Myriad"/>
                <a:sym typeface="Myriad"/>
              </a:rPr>
              <a:t>One (1) group for consultants with 2 to 5 years of experience in IECMHC.</a:t>
            </a:r>
          </a:p>
          <a:p>
            <a:pPr algn="l">
              <a:lnSpc>
                <a:spcPts val="2499"/>
              </a:lnSpc>
            </a:pPr>
            <a:endParaRPr lang="en-US" sz="2499" spc="-27">
              <a:solidFill>
                <a:srgbClr val="000000"/>
              </a:solidFill>
              <a:latin typeface="Myriad"/>
              <a:ea typeface="Myriad"/>
              <a:cs typeface="Myriad"/>
              <a:sym typeface="Myriad"/>
            </a:endParaRPr>
          </a:p>
          <a:p>
            <a:pPr marL="539749" lvl="1" indent="-269875" algn="l">
              <a:lnSpc>
                <a:spcPts val="2499"/>
              </a:lnSpc>
              <a:buFont typeface="Arial"/>
              <a:buChar char="•"/>
            </a:pPr>
            <a:r>
              <a:rPr lang="en-US" sz="2499" b="1" spc="-27">
                <a:solidFill>
                  <a:srgbClr val="000000"/>
                </a:solidFill>
                <a:latin typeface="Myriad Bold"/>
                <a:ea typeface="Myriad Bold"/>
                <a:cs typeface="Myriad Bold"/>
                <a:sym typeface="Myriad Bold"/>
              </a:rPr>
              <a:t>General Group: </a:t>
            </a:r>
            <a:r>
              <a:rPr lang="en-US" sz="2499" spc="-27">
                <a:solidFill>
                  <a:srgbClr val="000000"/>
                </a:solidFill>
                <a:latin typeface="Myriad"/>
                <a:ea typeface="Myriad"/>
                <a:cs typeface="Myriad"/>
                <a:sym typeface="Myriad"/>
              </a:rPr>
              <a:t>One (1) group of randomly selected consultants.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E7F1F1"/>
        </a:solidFill>
        <a:effectLst/>
      </p:bgPr>
    </p:bg>
    <p:spTree>
      <p:nvGrpSpPr>
        <p:cNvPr id="1" name=""/>
        <p:cNvGrpSpPr/>
        <p:nvPr/>
      </p:nvGrpSpPr>
      <p:grpSpPr>
        <a:xfrm>
          <a:off x="0" y="0"/>
          <a:ext cx="0" cy="0"/>
          <a:chOff x="0" y="0"/>
          <a:chExt cx="0" cy="0"/>
        </a:xfrm>
      </p:grpSpPr>
      <p:sp>
        <p:nvSpPr>
          <p:cNvPr id="2" name="Freeform 2"/>
          <p:cNvSpPr/>
          <p:nvPr/>
        </p:nvSpPr>
        <p:spPr>
          <a:xfrm rot="5400000">
            <a:off x="2953021" y="-3699038"/>
            <a:ext cx="12381959" cy="18288000"/>
          </a:xfrm>
          <a:custGeom>
            <a:avLst/>
            <a:gdLst/>
            <a:ahLst/>
            <a:cxnLst/>
            <a:rect l="l" t="t" r="r" b="b"/>
            <a:pathLst>
              <a:path w="12381959" h="18288000">
                <a:moveTo>
                  <a:pt x="0" y="0"/>
                </a:moveTo>
                <a:lnTo>
                  <a:pt x="12381958" y="0"/>
                </a:lnTo>
                <a:lnTo>
                  <a:pt x="12381958" y="18288000"/>
                </a:lnTo>
                <a:lnTo>
                  <a:pt x="0" y="18288000"/>
                </a:lnTo>
                <a:lnTo>
                  <a:pt x="0" y="0"/>
                </a:lnTo>
                <a:close/>
              </a:path>
            </a:pathLst>
          </a:custGeom>
          <a:blipFill>
            <a:blip r:embed="rId3"/>
            <a:stretch>
              <a:fillRect l="-7104" r="-7104"/>
            </a:stretch>
          </a:blipFill>
        </p:spPr>
        <p:txBody>
          <a:bodyPr/>
          <a:lstStyle/>
          <a:p>
            <a:endParaRPr lang="en-US"/>
          </a:p>
        </p:txBody>
      </p:sp>
      <p:grpSp>
        <p:nvGrpSpPr>
          <p:cNvPr id="3" name="Group 3"/>
          <p:cNvGrpSpPr/>
          <p:nvPr/>
        </p:nvGrpSpPr>
        <p:grpSpPr>
          <a:xfrm>
            <a:off x="1028700" y="1028700"/>
            <a:ext cx="16230600" cy="8229600"/>
            <a:chOff x="0" y="0"/>
            <a:chExt cx="4274726" cy="2167467"/>
          </a:xfrm>
        </p:grpSpPr>
        <p:sp>
          <p:nvSpPr>
            <p:cNvPr id="4" name="Freeform 4"/>
            <p:cNvSpPr/>
            <p:nvPr/>
          </p:nvSpPr>
          <p:spPr>
            <a:xfrm>
              <a:off x="0" y="0"/>
              <a:ext cx="4274726" cy="2167467"/>
            </a:xfrm>
            <a:custGeom>
              <a:avLst/>
              <a:gdLst/>
              <a:ahLst/>
              <a:cxnLst/>
              <a:rect l="l" t="t" r="r" b="b"/>
              <a:pathLst>
                <a:path w="4274726" h="2167467">
                  <a:moveTo>
                    <a:pt x="0" y="0"/>
                  </a:moveTo>
                  <a:lnTo>
                    <a:pt x="4274726" y="0"/>
                  </a:lnTo>
                  <a:lnTo>
                    <a:pt x="4274726" y="2167467"/>
                  </a:lnTo>
                  <a:lnTo>
                    <a:pt x="0" y="2167467"/>
                  </a:lnTo>
                  <a:close/>
                </a:path>
              </a:pathLst>
            </a:custGeom>
            <a:solidFill>
              <a:srgbClr val="FFFFFF"/>
            </a:solidFill>
          </p:spPr>
          <p:txBody>
            <a:bodyPr/>
            <a:lstStyle/>
            <a:p>
              <a:endParaRPr lang="en-US"/>
            </a:p>
          </p:txBody>
        </p:sp>
        <p:sp>
          <p:nvSpPr>
            <p:cNvPr id="5" name="TextBox 5"/>
            <p:cNvSpPr txBox="1"/>
            <p:nvPr/>
          </p:nvSpPr>
          <p:spPr>
            <a:xfrm>
              <a:off x="0" y="-76200"/>
              <a:ext cx="4274726" cy="2243667"/>
            </a:xfrm>
            <a:prstGeom prst="rect">
              <a:avLst/>
            </a:prstGeom>
          </p:spPr>
          <p:txBody>
            <a:bodyPr lIns="50800" tIns="50800" rIns="50800" bIns="50800" rtlCol="0" anchor="ctr"/>
            <a:lstStyle/>
            <a:p>
              <a:pPr algn="ctr">
                <a:lnSpc>
                  <a:spcPts val="3088"/>
                </a:lnSpc>
              </a:pPr>
              <a:endParaRPr/>
            </a:p>
          </p:txBody>
        </p:sp>
      </p:grpSp>
      <p:sp>
        <p:nvSpPr>
          <p:cNvPr id="6" name="TextBox 6"/>
          <p:cNvSpPr txBox="1"/>
          <p:nvPr/>
        </p:nvSpPr>
        <p:spPr>
          <a:xfrm>
            <a:off x="2156751" y="1489974"/>
            <a:ext cx="13974498" cy="1074757"/>
          </a:xfrm>
          <a:prstGeom prst="rect">
            <a:avLst/>
          </a:prstGeom>
        </p:spPr>
        <p:txBody>
          <a:bodyPr lIns="0" tIns="0" rIns="0" bIns="0" rtlCol="0" anchor="t">
            <a:spAutoFit/>
          </a:bodyPr>
          <a:lstStyle/>
          <a:p>
            <a:pPr algn="ctr">
              <a:lnSpc>
                <a:spcPts val="7455"/>
              </a:lnSpc>
            </a:pPr>
            <a:r>
              <a:rPr lang="en-US" sz="6265" spc="-263">
                <a:solidFill>
                  <a:srgbClr val="000000"/>
                </a:solidFill>
                <a:latin typeface="Myriad"/>
                <a:ea typeface="Myriad"/>
                <a:cs typeface="Myriad"/>
                <a:sym typeface="Myriad"/>
              </a:rPr>
              <a:t>QUESTIONS GUIDING THIS STUDY</a:t>
            </a:r>
          </a:p>
        </p:txBody>
      </p:sp>
      <p:sp>
        <p:nvSpPr>
          <p:cNvPr id="7" name="Freeform 7"/>
          <p:cNvSpPr/>
          <p:nvPr/>
        </p:nvSpPr>
        <p:spPr>
          <a:xfrm>
            <a:off x="2156751" y="3308096"/>
            <a:ext cx="589660" cy="589660"/>
          </a:xfrm>
          <a:custGeom>
            <a:avLst/>
            <a:gdLst/>
            <a:ahLst/>
            <a:cxnLst/>
            <a:rect l="l" t="t" r="r" b="b"/>
            <a:pathLst>
              <a:path w="589660" h="589660">
                <a:moveTo>
                  <a:pt x="0" y="0"/>
                </a:moveTo>
                <a:lnTo>
                  <a:pt x="589660" y="0"/>
                </a:lnTo>
                <a:lnTo>
                  <a:pt x="589660" y="589660"/>
                </a:lnTo>
                <a:lnTo>
                  <a:pt x="0" y="58966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8" name="Freeform 8"/>
          <p:cNvSpPr/>
          <p:nvPr/>
        </p:nvSpPr>
        <p:spPr>
          <a:xfrm>
            <a:off x="2156751" y="6166228"/>
            <a:ext cx="589660" cy="589660"/>
          </a:xfrm>
          <a:custGeom>
            <a:avLst/>
            <a:gdLst/>
            <a:ahLst/>
            <a:cxnLst/>
            <a:rect l="l" t="t" r="r" b="b"/>
            <a:pathLst>
              <a:path w="589660" h="589660">
                <a:moveTo>
                  <a:pt x="0" y="0"/>
                </a:moveTo>
                <a:lnTo>
                  <a:pt x="589660" y="0"/>
                </a:lnTo>
                <a:lnTo>
                  <a:pt x="589660" y="589660"/>
                </a:lnTo>
                <a:lnTo>
                  <a:pt x="0" y="58966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9" name="Freeform 9"/>
          <p:cNvSpPr/>
          <p:nvPr/>
        </p:nvSpPr>
        <p:spPr>
          <a:xfrm>
            <a:off x="9738929" y="3308096"/>
            <a:ext cx="589660" cy="589660"/>
          </a:xfrm>
          <a:custGeom>
            <a:avLst/>
            <a:gdLst/>
            <a:ahLst/>
            <a:cxnLst/>
            <a:rect l="l" t="t" r="r" b="b"/>
            <a:pathLst>
              <a:path w="589660" h="589660">
                <a:moveTo>
                  <a:pt x="0" y="0"/>
                </a:moveTo>
                <a:lnTo>
                  <a:pt x="589661" y="0"/>
                </a:lnTo>
                <a:lnTo>
                  <a:pt x="589661" y="589660"/>
                </a:lnTo>
                <a:lnTo>
                  <a:pt x="0" y="58966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0" name="Freeform 10"/>
          <p:cNvSpPr/>
          <p:nvPr/>
        </p:nvSpPr>
        <p:spPr>
          <a:xfrm>
            <a:off x="9738929" y="6166228"/>
            <a:ext cx="589660" cy="589660"/>
          </a:xfrm>
          <a:custGeom>
            <a:avLst/>
            <a:gdLst/>
            <a:ahLst/>
            <a:cxnLst/>
            <a:rect l="l" t="t" r="r" b="b"/>
            <a:pathLst>
              <a:path w="589660" h="589660">
                <a:moveTo>
                  <a:pt x="0" y="0"/>
                </a:moveTo>
                <a:lnTo>
                  <a:pt x="589661" y="0"/>
                </a:lnTo>
                <a:lnTo>
                  <a:pt x="589661" y="589660"/>
                </a:lnTo>
                <a:lnTo>
                  <a:pt x="0" y="58966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1" name="TextBox 11"/>
          <p:cNvSpPr txBox="1"/>
          <p:nvPr/>
        </p:nvSpPr>
        <p:spPr>
          <a:xfrm>
            <a:off x="3031403" y="3308096"/>
            <a:ext cx="5121060" cy="1892797"/>
          </a:xfrm>
          <a:prstGeom prst="rect">
            <a:avLst/>
          </a:prstGeom>
        </p:spPr>
        <p:txBody>
          <a:bodyPr lIns="0" tIns="0" rIns="0" bIns="0" rtlCol="0" anchor="t">
            <a:spAutoFit/>
          </a:bodyPr>
          <a:lstStyle/>
          <a:p>
            <a:pPr algn="l">
              <a:lnSpc>
                <a:spcPts val="2912"/>
              </a:lnSpc>
            </a:pPr>
            <a:r>
              <a:rPr lang="en-US" sz="2972" spc="-89">
                <a:solidFill>
                  <a:srgbClr val="000000"/>
                </a:solidFill>
                <a:latin typeface="Myriad"/>
                <a:ea typeface="Myriad"/>
                <a:cs typeface="Myriad"/>
                <a:sym typeface="Myriad"/>
              </a:rPr>
              <a:t>ARE CONSULTANTS NOTICING AN INCREASED LEVEL OF PERSONAL STRESS AND TRAUMA AMONG THEIR CONSULTEES?</a:t>
            </a:r>
          </a:p>
          <a:p>
            <a:pPr algn="l">
              <a:lnSpc>
                <a:spcPts val="2912"/>
              </a:lnSpc>
            </a:pPr>
            <a:endParaRPr lang="en-US" sz="2972" spc="-89">
              <a:solidFill>
                <a:srgbClr val="000000"/>
              </a:solidFill>
              <a:latin typeface="Myriad"/>
              <a:ea typeface="Myriad"/>
              <a:cs typeface="Myriad"/>
              <a:sym typeface="Myriad"/>
            </a:endParaRPr>
          </a:p>
        </p:txBody>
      </p:sp>
      <p:sp>
        <p:nvSpPr>
          <p:cNvPr id="12" name="TextBox 12"/>
          <p:cNvSpPr txBox="1"/>
          <p:nvPr/>
        </p:nvSpPr>
        <p:spPr>
          <a:xfrm>
            <a:off x="10613582" y="3308096"/>
            <a:ext cx="5517667" cy="2254747"/>
          </a:xfrm>
          <a:prstGeom prst="rect">
            <a:avLst/>
          </a:prstGeom>
        </p:spPr>
        <p:txBody>
          <a:bodyPr lIns="0" tIns="0" rIns="0" bIns="0" rtlCol="0" anchor="t">
            <a:spAutoFit/>
          </a:bodyPr>
          <a:lstStyle/>
          <a:p>
            <a:pPr algn="l">
              <a:lnSpc>
                <a:spcPts val="2912"/>
              </a:lnSpc>
            </a:pPr>
            <a:r>
              <a:rPr lang="en-US" sz="2972" spc="-89">
                <a:solidFill>
                  <a:srgbClr val="000000"/>
                </a:solidFill>
                <a:latin typeface="Myriad"/>
                <a:ea typeface="Myriad"/>
                <a:cs typeface="Myriad"/>
                <a:sym typeface="Myriad"/>
              </a:rPr>
              <a:t>WHAT IS THE IMPACT ON CONSULTANTS TO CONSISTENTLY HOLD SPACE FOR THE CURRENT LEVEL OF CONSULTEES’, STRESS AND TRAUMA? </a:t>
            </a:r>
          </a:p>
          <a:p>
            <a:pPr algn="l">
              <a:lnSpc>
                <a:spcPts val="2912"/>
              </a:lnSpc>
            </a:pPr>
            <a:endParaRPr lang="en-US" sz="2972" spc="-89">
              <a:solidFill>
                <a:srgbClr val="000000"/>
              </a:solidFill>
              <a:latin typeface="Myriad"/>
              <a:ea typeface="Myriad"/>
              <a:cs typeface="Myriad"/>
              <a:sym typeface="Myriad"/>
            </a:endParaRPr>
          </a:p>
        </p:txBody>
      </p:sp>
      <p:sp>
        <p:nvSpPr>
          <p:cNvPr id="13" name="TextBox 13"/>
          <p:cNvSpPr txBox="1"/>
          <p:nvPr/>
        </p:nvSpPr>
        <p:spPr>
          <a:xfrm>
            <a:off x="3031403" y="6166228"/>
            <a:ext cx="5121060" cy="1530847"/>
          </a:xfrm>
          <a:prstGeom prst="rect">
            <a:avLst/>
          </a:prstGeom>
        </p:spPr>
        <p:txBody>
          <a:bodyPr lIns="0" tIns="0" rIns="0" bIns="0" rtlCol="0" anchor="t">
            <a:spAutoFit/>
          </a:bodyPr>
          <a:lstStyle/>
          <a:p>
            <a:pPr algn="l">
              <a:lnSpc>
                <a:spcPts val="2912"/>
              </a:lnSpc>
            </a:pPr>
            <a:r>
              <a:rPr lang="en-US" sz="2972" spc="-89">
                <a:solidFill>
                  <a:srgbClr val="000000"/>
                </a:solidFill>
                <a:latin typeface="Myriad"/>
                <a:ea typeface="Myriad"/>
                <a:cs typeface="Myriad"/>
                <a:sym typeface="Myriad"/>
              </a:rPr>
              <a:t>IS CONSULTANT SELF EFFICACY IMPACTED BY CURRENT LEVELS OF CONSULTEE PERSONAL STRESS AND TRAUMA? </a:t>
            </a:r>
          </a:p>
        </p:txBody>
      </p:sp>
      <p:sp>
        <p:nvSpPr>
          <p:cNvPr id="14" name="TextBox 14"/>
          <p:cNvSpPr txBox="1"/>
          <p:nvPr/>
        </p:nvSpPr>
        <p:spPr>
          <a:xfrm>
            <a:off x="10614340" y="6166228"/>
            <a:ext cx="5518426" cy="1168897"/>
          </a:xfrm>
          <a:prstGeom prst="rect">
            <a:avLst/>
          </a:prstGeom>
        </p:spPr>
        <p:txBody>
          <a:bodyPr lIns="0" tIns="0" rIns="0" bIns="0" rtlCol="0" anchor="t">
            <a:spAutoFit/>
          </a:bodyPr>
          <a:lstStyle/>
          <a:p>
            <a:pPr algn="l">
              <a:lnSpc>
                <a:spcPts val="2912"/>
              </a:lnSpc>
            </a:pPr>
            <a:r>
              <a:rPr lang="en-US" sz="2972" spc="-89">
                <a:solidFill>
                  <a:srgbClr val="000000"/>
                </a:solidFill>
                <a:latin typeface="Myriad"/>
                <a:ea typeface="Myriad"/>
                <a:cs typeface="Myriad"/>
                <a:sym typeface="Myriad"/>
              </a:rPr>
              <a:t>WHAT TRAINING, SUPPORTS, OR PRACTICES HAVE BEEN HELPFUL FOR  CONSULTANTS? WHAT IS MISSING? </a:t>
            </a:r>
          </a:p>
        </p:txBody>
      </p:sp>
      <p:sp>
        <p:nvSpPr>
          <p:cNvPr id="15" name="TextBox 15"/>
          <p:cNvSpPr txBox="1"/>
          <p:nvPr/>
        </p:nvSpPr>
        <p:spPr>
          <a:xfrm>
            <a:off x="2322096" y="3313012"/>
            <a:ext cx="258970" cy="436558"/>
          </a:xfrm>
          <a:prstGeom prst="rect">
            <a:avLst/>
          </a:prstGeom>
        </p:spPr>
        <p:txBody>
          <a:bodyPr lIns="0" tIns="0" rIns="0" bIns="0" rtlCol="0" anchor="t">
            <a:spAutoFit/>
          </a:bodyPr>
          <a:lstStyle/>
          <a:p>
            <a:pPr marL="0" lvl="0" indent="0" algn="ctr">
              <a:lnSpc>
                <a:spcPts val="3088"/>
              </a:lnSpc>
              <a:spcBef>
                <a:spcPct val="0"/>
              </a:spcBef>
            </a:pPr>
            <a:r>
              <a:rPr lang="en-US" sz="2375" spc="23">
                <a:solidFill>
                  <a:srgbClr val="000000"/>
                </a:solidFill>
                <a:latin typeface="Myriad"/>
                <a:ea typeface="Myriad"/>
                <a:cs typeface="Myriad"/>
                <a:sym typeface="Myriad"/>
              </a:rPr>
              <a:t>1</a:t>
            </a:r>
          </a:p>
        </p:txBody>
      </p:sp>
      <p:sp>
        <p:nvSpPr>
          <p:cNvPr id="16" name="TextBox 16"/>
          <p:cNvSpPr txBox="1"/>
          <p:nvPr/>
        </p:nvSpPr>
        <p:spPr>
          <a:xfrm>
            <a:off x="9904275" y="3313012"/>
            <a:ext cx="258970" cy="436558"/>
          </a:xfrm>
          <a:prstGeom prst="rect">
            <a:avLst/>
          </a:prstGeom>
        </p:spPr>
        <p:txBody>
          <a:bodyPr lIns="0" tIns="0" rIns="0" bIns="0" rtlCol="0" anchor="t">
            <a:spAutoFit/>
          </a:bodyPr>
          <a:lstStyle/>
          <a:p>
            <a:pPr marL="0" lvl="0" indent="0" algn="ctr">
              <a:lnSpc>
                <a:spcPts val="3088"/>
              </a:lnSpc>
              <a:spcBef>
                <a:spcPct val="0"/>
              </a:spcBef>
            </a:pPr>
            <a:r>
              <a:rPr lang="en-US" sz="2375" spc="23">
                <a:solidFill>
                  <a:srgbClr val="000000"/>
                </a:solidFill>
                <a:latin typeface="Myriad"/>
                <a:ea typeface="Myriad"/>
                <a:cs typeface="Myriad"/>
                <a:sym typeface="Myriad"/>
              </a:rPr>
              <a:t>2</a:t>
            </a:r>
          </a:p>
        </p:txBody>
      </p:sp>
      <p:sp>
        <p:nvSpPr>
          <p:cNvPr id="17" name="TextBox 17"/>
          <p:cNvSpPr txBox="1"/>
          <p:nvPr/>
        </p:nvSpPr>
        <p:spPr>
          <a:xfrm>
            <a:off x="2322096" y="6204679"/>
            <a:ext cx="258970" cy="436558"/>
          </a:xfrm>
          <a:prstGeom prst="rect">
            <a:avLst/>
          </a:prstGeom>
        </p:spPr>
        <p:txBody>
          <a:bodyPr lIns="0" tIns="0" rIns="0" bIns="0" rtlCol="0" anchor="t">
            <a:spAutoFit/>
          </a:bodyPr>
          <a:lstStyle/>
          <a:p>
            <a:pPr marL="0" lvl="0" indent="0" algn="ctr">
              <a:lnSpc>
                <a:spcPts val="3088"/>
              </a:lnSpc>
              <a:spcBef>
                <a:spcPct val="0"/>
              </a:spcBef>
            </a:pPr>
            <a:r>
              <a:rPr lang="en-US" sz="2375" spc="23">
                <a:solidFill>
                  <a:srgbClr val="000000"/>
                </a:solidFill>
                <a:latin typeface="Myriad"/>
                <a:ea typeface="Myriad"/>
                <a:cs typeface="Myriad"/>
                <a:sym typeface="Myriad"/>
              </a:rPr>
              <a:t>3</a:t>
            </a:r>
          </a:p>
        </p:txBody>
      </p:sp>
      <p:sp>
        <p:nvSpPr>
          <p:cNvPr id="18" name="TextBox 18"/>
          <p:cNvSpPr txBox="1"/>
          <p:nvPr/>
        </p:nvSpPr>
        <p:spPr>
          <a:xfrm>
            <a:off x="9904275" y="6204679"/>
            <a:ext cx="258970" cy="436558"/>
          </a:xfrm>
          <a:prstGeom prst="rect">
            <a:avLst/>
          </a:prstGeom>
        </p:spPr>
        <p:txBody>
          <a:bodyPr lIns="0" tIns="0" rIns="0" bIns="0" rtlCol="0" anchor="t">
            <a:spAutoFit/>
          </a:bodyPr>
          <a:lstStyle/>
          <a:p>
            <a:pPr marL="0" lvl="0" indent="0" algn="ctr">
              <a:lnSpc>
                <a:spcPts val="3088"/>
              </a:lnSpc>
              <a:spcBef>
                <a:spcPct val="0"/>
              </a:spcBef>
            </a:pPr>
            <a:r>
              <a:rPr lang="en-US" sz="2375" spc="23">
                <a:solidFill>
                  <a:srgbClr val="000000"/>
                </a:solidFill>
                <a:latin typeface="Myriad"/>
                <a:ea typeface="Myriad"/>
                <a:cs typeface="Myriad"/>
                <a:sym typeface="Myriad"/>
              </a:rPr>
              <a:t>4</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E7F1F1"/>
        </a:solidFill>
        <a:effectLst/>
      </p:bgPr>
    </p:bg>
    <p:spTree>
      <p:nvGrpSpPr>
        <p:cNvPr id="1" name=""/>
        <p:cNvGrpSpPr/>
        <p:nvPr/>
      </p:nvGrpSpPr>
      <p:grpSpPr>
        <a:xfrm>
          <a:off x="0" y="0"/>
          <a:ext cx="0" cy="0"/>
          <a:chOff x="0" y="0"/>
          <a:chExt cx="0" cy="0"/>
        </a:xfrm>
      </p:grpSpPr>
      <p:sp>
        <p:nvSpPr>
          <p:cNvPr id="2" name="Freeform 2"/>
          <p:cNvSpPr/>
          <p:nvPr/>
        </p:nvSpPr>
        <p:spPr>
          <a:xfrm rot="5400000">
            <a:off x="2953021" y="-3699038"/>
            <a:ext cx="12381959" cy="18288000"/>
          </a:xfrm>
          <a:custGeom>
            <a:avLst/>
            <a:gdLst/>
            <a:ahLst/>
            <a:cxnLst/>
            <a:rect l="l" t="t" r="r" b="b"/>
            <a:pathLst>
              <a:path w="12381959" h="18288000">
                <a:moveTo>
                  <a:pt x="0" y="0"/>
                </a:moveTo>
                <a:lnTo>
                  <a:pt x="12381958" y="0"/>
                </a:lnTo>
                <a:lnTo>
                  <a:pt x="12381958" y="18288000"/>
                </a:lnTo>
                <a:lnTo>
                  <a:pt x="0" y="18288000"/>
                </a:lnTo>
                <a:lnTo>
                  <a:pt x="0" y="0"/>
                </a:lnTo>
                <a:close/>
              </a:path>
            </a:pathLst>
          </a:custGeom>
          <a:blipFill>
            <a:blip r:embed="rId2"/>
            <a:stretch>
              <a:fillRect l="-7104" r="-7104"/>
            </a:stretch>
          </a:blipFill>
        </p:spPr>
        <p:txBody>
          <a:bodyPr/>
          <a:lstStyle/>
          <a:p>
            <a:endParaRPr lang="en-US"/>
          </a:p>
        </p:txBody>
      </p:sp>
      <p:grpSp>
        <p:nvGrpSpPr>
          <p:cNvPr id="3" name="Group 3"/>
          <p:cNvGrpSpPr/>
          <p:nvPr/>
        </p:nvGrpSpPr>
        <p:grpSpPr>
          <a:xfrm>
            <a:off x="1028700" y="1028700"/>
            <a:ext cx="16230600" cy="8229600"/>
            <a:chOff x="0" y="0"/>
            <a:chExt cx="4274726" cy="2167467"/>
          </a:xfrm>
        </p:grpSpPr>
        <p:sp>
          <p:nvSpPr>
            <p:cNvPr id="4" name="Freeform 4"/>
            <p:cNvSpPr/>
            <p:nvPr/>
          </p:nvSpPr>
          <p:spPr>
            <a:xfrm>
              <a:off x="0" y="0"/>
              <a:ext cx="4274726" cy="2167467"/>
            </a:xfrm>
            <a:custGeom>
              <a:avLst/>
              <a:gdLst/>
              <a:ahLst/>
              <a:cxnLst/>
              <a:rect l="l" t="t" r="r" b="b"/>
              <a:pathLst>
                <a:path w="4274726" h="2167467">
                  <a:moveTo>
                    <a:pt x="0" y="0"/>
                  </a:moveTo>
                  <a:lnTo>
                    <a:pt x="4274726" y="0"/>
                  </a:lnTo>
                  <a:lnTo>
                    <a:pt x="4274726" y="2167467"/>
                  </a:lnTo>
                  <a:lnTo>
                    <a:pt x="0" y="2167467"/>
                  </a:lnTo>
                  <a:close/>
                </a:path>
              </a:pathLst>
            </a:custGeom>
            <a:solidFill>
              <a:srgbClr val="FFFFFF"/>
            </a:solidFill>
          </p:spPr>
          <p:txBody>
            <a:bodyPr/>
            <a:lstStyle/>
            <a:p>
              <a:endParaRPr lang="en-US"/>
            </a:p>
          </p:txBody>
        </p:sp>
        <p:sp>
          <p:nvSpPr>
            <p:cNvPr id="5" name="TextBox 5"/>
            <p:cNvSpPr txBox="1"/>
            <p:nvPr/>
          </p:nvSpPr>
          <p:spPr>
            <a:xfrm>
              <a:off x="0" y="-28575"/>
              <a:ext cx="4274726" cy="2196042"/>
            </a:xfrm>
            <a:prstGeom prst="rect">
              <a:avLst/>
            </a:prstGeom>
          </p:spPr>
          <p:txBody>
            <a:bodyPr lIns="50800" tIns="50800" rIns="50800" bIns="50800" rtlCol="0" anchor="ctr"/>
            <a:lstStyle/>
            <a:p>
              <a:pPr algn="ctr">
                <a:lnSpc>
                  <a:spcPts val="3088"/>
                </a:lnSpc>
              </a:pPr>
              <a:endParaRPr/>
            </a:p>
          </p:txBody>
        </p:sp>
      </p:grpSp>
      <p:sp>
        <p:nvSpPr>
          <p:cNvPr id="6" name="Freeform 6"/>
          <p:cNvSpPr/>
          <p:nvPr/>
        </p:nvSpPr>
        <p:spPr>
          <a:xfrm>
            <a:off x="697385" y="697385"/>
            <a:ext cx="934505" cy="934505"/>
          </a:xfrm>
          <a:custGeom>
            <a:avLst/>
            <a:gdLst/>
            <a:ahLst/>
            <a:cxnLst/>
            <a:rect l="l" t="t" r="r" b="b"/>
            <a:pathLst>
              <a:path w="934505" h="934505">
                <a:moveTo>
                  <a:pt x="0" y="0"/>
                </a:moveTo>
                <a:lnTo>
                  <a:pt x="934505" y="0"/>
                </a:lnTo>
                <a:lnTo>
                  <a:pt x="934505" y="934505"/>
                </a:lnTo>
                <a:lnTo>
                  <a:pt x="0" y="934505"/>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7" name="TextBox 7"/>
          <p:cNvSpPr txBox="1"/>
          <p:nvPr/>
        </p:nvSpPr>
        <p:spPr>
          <a:xfrm>
            <a:off x="1631890" y="1503846"/>
            <a:ext cx="7897682" cy="990400"/>
          </a:xfrm>
          <a:prstGeom prst="rect">
            <a:avLst/>
          </a:prstGeom>
        </p:spPr>
        <p:txBody>
          <a:bodyPr lIns="0" tIns="0" rIns="0" bIns="0" rtlCol="0" anchor="t">
            <a:spAutoFit/>
          </a:bodyPr>
          <a:lstStyle/>
          <a:p>
            <a:pPr algn="l">
              <a:lnSpc>
                <a:spcPts val="6992"/>
              </a:lnSpc>
            </a:pPr>
            <a:r>
              <a:rPr lang="en-US" sz="5589" spc="-61">
                <a:solidFill>
                  <a:srgbClr val="000000"/>
                </a:solidFill>
                <a:latin typeface="Myriad"/>
                <a:ea typeface="Myriad"/>
                <a:cs typeface="Myriad"/>
                <a:sym typeface="Myriad"/>
              </a:rPr>
              <a:t>KEY FINDINGS</a:t>
            </a:r>
          </a:p>
        </p:txBody>
      </p:sp>
      <p:sp>
        <p:nvSpPr>
          <p:cNvPr id="8" name="TextBox 8"/>
          <p:cNvSpPr txBox="1"/>
          <p:nvPr/>
        </p:nvSpPr>
        <p:spPr>
          <a:xfrm>
            <a:off x="959428" y="774312"/>
            <a:ext cx="410420" cy="675877"/>
          </a:xfrm>
          <a:prstGeom prst="rect">
            <a:avLst/>
          </a:prstGeom>
        </p:spPr>
        <p:txBody>
          <a:bodyPr lIns="0" tIns="0" rIns="0" bIns="0" rtlCol="0" anchor="t">
            <a:spAutoFit/>
          </a:bodyPr>
          <a:lstStyle/>
          <a:p>
            <a:pPr marL="0" lvl="0" indent="0" algn="ctr">
              <a:lnSpc>
                <a:spcPts val="4893"/>
              </a:lnSpc>
              <a:spcBef>
                <a:spcPct val="0"/>
              </a:spcBef>
            </a:pPr>
            <a:r>
              <a:rPr lang="en-US" sz="3764" spc="37">
                <a:solidFill>
                  <a:srgbClr val="000000"/>
                </a:solidFill>
                <a:latin typeface="Myriad"/>
                <a:ea typeface="Myriad"/>
                <a:cs typeface="Myriad"/>
                <a:sym typeface="Myriad"/>
              </a:rPr>
              <a:t>1</a:t>
            </a:r>
          </a:p>
        </p:txBody>
      </p:sp>
      <p:sp>
        <p:nvSpPr>
          <p:cNvPr id="9" name="TextBox 9"/>
          <p:cNvSpPr txBox="1"/>
          <p:nvPr/>
        </p:nvSpPr>
        <p:spPr>
          <a:xfrm>
            <a:off x="1631890" y="2773578"/>
            <a:ext cx="8589988" cy="1265294"/>
          </a:xfrm>
          <a:prstGeom prst="rect">
            <a:avLst/>
          </a:prstGeom>
        </p:spPr>
        <p:txBody>
          <a:bodyPr lIns="0" tIns="0" rIns="0" bIns="0" rtlCol="0" anchor="t">
            <a:spAutoFit/>
          </a:bodyPr>
          <a:lstStyle/>
          <a:p>
            <a:pPr algn="l">
              <a:lnSpc>
                <a:spcPts val="3172"/>
              </a:lnSpc>
            </a:pPr>
            <a:r>
              <a:rPr lang="en-US" sz="2758" spc="-30">
                <a:solidFill>
                  <a:srgbClr val="000000"/>
                </a:solidFill>
                <a:latin typeface="Myriad"/>
                <a:ea typeface="Myriad"/>
                <a:cs typeface="Myriad"/>
                <a:sym typeface="Myriad"/>
              </a:rPr>
              <a:t>ARE CONSULTANTS NOTICING AN INCREASED LEVEL OF </a:t>
            </a:r>
            <a:r>
              <a:rPr lang="en-US" sz="2758" b="1" u="sng" spc="-30">
                <a:solidFill>
                  <a:srgbClr val="000000"/>
                </a:solidFill>
                <a:latin typeface="Myriad Bold"/>
                <a:ea typeface="Myriad Bold"/>
                <a:cs typeface="Myriad Bold"/>
                <a:sym typeface="Myriad Bold"/>
              </a:rPr>
              <a:t>PERSONAL</a:t>
            </a:r>
            <a:r>
              <a:rPr lang="en-US" sz="2758" spc="-30">
                <a:solidFill>
                  <a:srgbClr val="000000"/>
                </a:solidFill>
                <a:latin typeface="Myriad"/>
                <a:ea typeface="Myriad"/>
                <a:cs typeface="Myriad"/>
                <a:sym typeface="Myriad"/>
              </a:rPr>
              <a:t> STRESS AND TRAUMA AMONG THEIR CONSULTEES?</a:t>
            </a:r>
          </a:p>
        </p:txBody>
      </p:sp>
      <p:grpSp>
        <p:nvGrpSpPr>
          <p:cNvPr id="10" name="Group 10"/>
          <p:cNvGrpSpPr/>
          <p:nvPr/>
        </p:nvGrpSpPr>
        <p:grpSpPr>
          <a:xfrm>
            <a:off x="10970161" y="1325491"/>
            <a:ext cx="5771230" cy="7632478"/>
            <a:chOff x="0" y="0"/>
            <a:chExt cx="1519995" cy="2010200"/>
          </a:xfrm>
        </p:grpSpPr>
        <p:sp>
          <p:nvSpPr>
            <p:cNvPr id="11" name="Freeform 11"/>
            <p:cNvSpPr/>
            <p:nvPr/>
          </p:nvSpPr>
          <p:spPr>
            <a:xfrm>
              <a:off x="0" y="0"/>
              <a:ext cx="1519995" cy="2010200"/>
            </a:xfrm>
            <a:custGeom>
              <a:avLst/>
              <a:gdLst/>
              <a:ahLst/>
              <a:cxnLst/>
              <a:rect l="l" t="t" r="r" b="b"/>
              <a:pathLst>
                <a:path w="1519995" h="2010200">
                  <a:moveTo>
                    <a:pt x="0" y="0"/>
                  </a:moveTo>
                  <a:lnTo>
                    <a:pt x="1519995" y="0"/>
                  </a:lnTo>
                  <a:lnTo>
                    <a:pt x="1519995" y="2010200"/>
                  </a:lnTo>
                  <a:lnTo>
                    <a:pt x="0" y="2010200"/>
                  </a:lnTo>
                  <a:close/>
                </a:path>
              </a:pathLst>
            </a:custGeom>
            <a:solidFill>
              <a:srgbClr val="BFD2BA"/>
            </a:solidFill>
          </p:spPr>
          <p:txBody>
            <a:bodyPr/>
            <a:lstStyle/>
            <a:p>
              <a:endParaRPr lang="en-US"/>
            </a:p>
          </p:txBody>
        </p:sp>
        <p:sp>
          <p:nvSpPr>
            <p:cNvPr id="12" name="TextBox 12"/>
            <p:cNvSpPr txBox="1"/>
            <p:nvPr/>
          </p:nvSpPr>
          <p:spPr>
            <a:xfrm>
              <a:off x="0" y="-76200"/>
              <a:ext cx="1519995" cy="2086400"/>
            </a:xfrm>
            <a:prstGeom prst="rect">
              <a:avLst/>
            </a:prstGeom>
          </p:spPr>
          <p:txBody>
            <a:bodyPr lIns="50800" tIns="50800" rIns="50800" bIns="50800" rtlCol="0" anchor="ctr"/>
            <a:lstStyle/>
            <a:p>
              <a:pPr algn="l">
                <a:lnSpc>
                  <a:spcPts val="3088"/>
                </a:lnSpc>
              </a:pPr>
              <a:endParaRPr/>
            </a:p>
          </p:txBody>
        </p:sp>
      </p:grpSp>
      <p:sp>
        <p:nvSpPr>
          <p:cNvPr id="13" name="TextBox 13"/>
          <p:cNvSpPr txBox="1"/>
          <p:nvPr/>
        </p:nvSpPr>
        <p:spPr>
          <a:xfrm>
            <a:off x="11446705" y="2289651"/>
            <a:ext cx="4818142" cy="2271395"/>
          </a:xfrm>
          <a:prstGeom prst="rect">
            <a:avLst/>
          </a:prstGeom>
        </p:spPr>
        <p:txBody>
          <a:bodyPr lIns="0" tIns="0" rIns="0" bIns="0" rtlCol="0" anchor="t">
            <a:spAutoFit/>
          </a:bodyPr>
          <a:lstStyle/>
          <a:p>
            <a:pPr algn="ctr">
              <a:lnSpc>
                <a:spcPts val="4419"/>
              </a:lnSpc>
              <a:spcBef>
                <a:spcPct val="0"/>
              </a:spcBef>
            </a:pPr>
            <a:r>
              <a:rPr lang="en-US" sz="3399" i="1" spc="33">
                <a:solidFill>
                  <a:srgbClr val="000000"/>
                </a:solidFill>
                <a:latin typeface="Myriad Light Italics"/>
                <a:ea typeface="Myriad Light Italics"/>
                <a:cs typeface="Myriad Light Italics"/>
                <a:sym typeface="Myriad Light Italics"/>
              </a:rPr>
              <a:t>"I feel like we're holding an unprecedented amount of moral injury,</a:t>
            </a:r>
          </a:p>
          <a:p>
            <a:pPr algn="ctr">
              <a:lnSpc>
                <a:spcPts val="4419"/>
              </a:lnSpc>
              <a:spcBef>
                <a:spcPct val="0"/>
              </a:spcBef>
            </a:pPr>
            <a:endParaRPr lang="en-US" sz="3399" i="1" spc="33">
              <a:solidFill>
                <a:srgbClr val="000000"/>
              </a:solidFill>
              <a:latin typeface="Myriad Light Italics"/>
              <a:ea typeface="Myriad Light Italics"/>
              <a:cs typeface="Myriad Light Italics"/>
              <a:sym typeface="Myriad Light Italics"/>
            </a:endParaRPr>
          </a:p>
        </p:txBody>
      </p:sp>
      <p:sp>
        <p:nvSpPr>
          <p:cNvPr id="14" name="TextBox 14"/>
          <p:cNvSpPr txBox="1"/>
          <p:nvPr/>
        </p:nvSpPr>
        <p:spPr>
          <a:xfrm>
            <a:off x="11406415" y="5041106"/>
            <a:ext cx="4818142" cy="1718945"/>
          </a:xfrm>
          <a:prstGeom prst="rect">
            <a:avLst/>
          </a:prstGeom>
        </p:spPr>
        <p:txBody>
          <a:bodyPr lIns="0" tIns="0" rIns="0" bIns="0" rtlCol="0" anchor="t">
            <a:spAutoFit/>
          </a:bodyPr>
          <a:lstStyle/>
          <a:p>
            <a:pPr algn="ctr">
              <a:lnSpc>
                <a:spcPts val="4419"/>
              </a:lnSpc>
              <a:spcBef>
                <a:spcPct val="0"/>
              </a:spcBef>
            </a:pPr>
            <a:r>
              <a:rPr lang="en-US" sz="3399" i="1" spc="33">
                <a:solidFill>
                  <a:srgbClr val="000000"/>
                </a:solidFill>
                <a:latin typeface="Myriad Light Italics"/>
                <a:ea typeface="Myriad Light Italics"/>
                <a:cs typeface="Myriad Light Italics"/>
                <a:sym typeface="Myriad Light Italics"/>
              </a:rPr>
              <a:t>There's not a week that goes  by that I'm not hearing from  either a consultant</a:t>
            </a:r>
          </a:p>
        </p:txBody>
      </p:sp>
      <p:sp>
        <p:nvSpPr>
          <p:cNvPr id="15" name="TextBox 15"/>
          <p:cNvSpPr txBox="1"/>
          <p:nvPr/>
        </p:nvSpPr>
        <p:spPr>
          <a:xfrm>
            <a:off x="10970161" y="6731476"/>
            <a:ext cx="5771230" cy="614045"/>
          </a:xfrm>
          <a:prstGeom prst="rect">
            <a:avLst/>
          </a:prstGeom>
        </p:spPr>
        <p:txBody>
          <a:bodyPr lIns="0" tIns="0" rIns="0" bIns="0" rtlCol="0" anchor="t">
            <a:spAutoFit/>
          </a:bodyPr>
          <a:lstStyle/>
          <a:p>
            <a:pPr algn="ctr">
              <a:lnSpc>
                <a:spcPts val="4419"/>
              </a:lnSpc>
              <a:spcBef>
                <a:spcPct val="0"/>
              </a:spcBef>
            </a:pPr>
            <a:r>
              <a:rPr lang="en-US" sz="3399" i="1" spc="33">
                <a:solidFill>
                  <a:srgbClr val="000000"/>
                </a:solidFill>
                <a:latin typeface="Myriad Light Italics"/>
                <a:ea typeface="Myriad Light Italics"/>
                <a:cs typeface="Myriad Light Italics"/>
                <a:sym typeface="Myriad Light Italics"/>
              </a:rPr>
              <a:t> or from direct service staff... </a:t>
            </a:r>
          </a:p>
        </p:txBody>
      </p:sp>
      <p:sp>
        <p:nvSpPr>
          <p:cNvPr id="16" name="TextBox 16"/>
          <p:cNvSpPr txBox="1"/>
          <p:nvPr/>
        </p:nvSpPr>
        <p:spPr>
          <a:xfrm>
            <a:off x="11406415" y="3931061"/>
            <a:ext cx="4818142" cy="614045"/>
          </a:xfrm>
          <a:prstGeom prst="rect">
            <a:avLst/>
          </a:prstGeom>
        </p:spPr>
        <p:txBody>
          <a:bodyPr lIns="0" tIns="0" rIns="0" bIns="0" rtlCol="0" anchor="t">
            <a:spAutoFit/>
          </a:bodyPr>
          <a:lstStyle/>
          <a:p>
            <a:pPr algn="ctr">
              <a:lnSpc>
                <a:spcPts val="4419"/>
              </a:lnSpc>
              <a:spcBef>
                <a:spcPct val="0"/>
              </a:spcBef>
            </a:pPr>
            <a:r>
              <a:rPr lang="en-US" sz="3399" i="1" spc="33">
                <a:solidFill>
                  <a:srgbClr val="000000"/>
                </a:solidFill>
                <a:latin typeface="Myriad Light Italics"/>
                <a:ea typeface="Myriad Light Italics"/>
                <a:cs typeface="Myriad Light Italics"/>
                <a:sym typeface="Myriad Light Italics"/>
              </a:rPr>
              <a:t> compassion fatigue,</a:t>
            </a:r>
          </a:p>
        </p:txBody>
      </p:sp>
      <p:sp>
        <p:nvSpPr>
          <p:cNvPr id="17" name="TextBox 17"/>
          <p:cNvSpPr txBox="1"/>
          <p:nvPr/>
        </p:nvSpPr>
        <p:spPr>
          <a:xfrm>
            <a:off x="11446705" y="4456271"/>
            <a:ext cx="4818142" cy="614045"/>
          </a:xfrm>
          <a:prstGeom prst="rect">
            <a:avLst/>
          </a:prstGeom>
        </p:spPr>
        <p:txBody>
          <a:bodyPr lIns="0" tIns="0" rIns="0" bIns="0" rtlCol="0" anchor="t">
            <a:spAutoFit/>
          </a:bodyPr>
          <a:lstStyle/>
          <a:p>
            <a:pPr algn="ctr">
              <a:lnSpc>
                <a:spcPts val="4419"/>
              </a:lnSpc>
              <a:spcBef>
                <a:spcPct val="0"/>
              </a:spcBef>
            </a:pPr>
            <a:r>
              <a:rPr lang="en-US" sz="3399" i="1" spc="33">
                <a:solidFill>
                  <a:srgbClr val="000000"/>
                </a:solidFill>
                <a:latin typeface="Myriad Light Italics"/>
                <a:ea typeface="Myriad Light Italics"/>
                <a:cs typeface="Myriad Light Italics"/>
                <a:sym typeface="Myriad Light Italics"/>
              </a:rPr>
              <a:t> outrage. </a:t>
            </a:r>
          </a:p>
        </p:txBody>
      </p:sp>
      <p:sp>
        <p:nvSpPr>
          <p:cNvPr id="18" name="TextBox 18"/>
          <p:cNvSpPr txBox="1"/>
          <p:nvPr/>
        </p:nvSpPr>
        <p:spPr>
          <a:xfrm>
            <a:off x="11446705" y="7278529"/>
            <a:ext cx="4818142" cy="614045"/>
          </a:xfrm>
          <a:prstGeom prst="rect">
            <a:avLst/>
          </a:prstGeom>
        </p:spPr>
        <p:txBody>
          <a:bodyPr lIns="0" tIns="0" rIns="0" bIns="0" rtlCol="0" anchor="t">
            <a:spAutoFit/>
          </a:bodyPr>
          <a:lstStyle/>
          <a:p>
            <a:pPr algn="ctr">
              <a:lnSpc>
                <a:spcPts val="4419"/>
              </a:lnSpc>
              <a:spcBef>
                <a:spcPct val="0"/>
              </a:spcBef>
            </a:pPr>
            <a:r>
              <a:rPr lang="en-US" sz="3399" i="1" spc="33">
                <a:solidFill>
                  <a:srgbClr val="000000"/>
                </a:solidFill>
                <a:latin typeface="Myriad Light Italics"/>
                <a:ea typeface="Myriad Light Italics"/>
                <a:cs typeface="Myriad Light Italics"/>
                <a:sym typeface="Myriad Light Italics"/>
              </a:rPr>
              <a:t>its tremendous heartbreak."</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E7F1F1"/>
        </a:solidFill>
        <a:effectLst/>
      </p:bgPr>
    </p:bg>
    <p:spTree>
      <p:nvGrpSpPr>
        <p:cNvPr id="1" name=""/>
        <p:cNvGrpSpPr/>
        <p:nvPr/>
      </p:nvGrpSpPr>
      <p:grpSpPr>
        <a:xfrm>
          <a:off x="0" y="0"/>
          <a:ext cx="0" cy="0"/>
          <a:chOff x="0" y="0"/>
          <a:chExt cx="0" cy="0"/>
        </a:xfrm>
      </p:grpSpPr>
      <p:sp>
        <p:nvSpPr>
          <p:cNvPr id="2" name="Freeform 2"/>
          <p:cNvSpPr/>
          <p:nvPr/>
        </p:nvSpPr>
        <p:spPr>
          <a:xfrm rot="5400000">
            <a:off x="2953021" y="-3699038"/>
            <a:ext cx="12381959" cy="18288000"/>
          </a:xfrm>
          <a:custGeom>
            <a:avLst/>
            <a:gdLst/>
            <a:ahLst/>
            <a:cxnLst/>
            <a:rect l="l" t="t" r="r" b="b"/>
            <a:pathLst>
              <a:path w="12381959" h="18288000">
                <a:moveTo>
                  <a:pt x="0" y="0"/>
                </a:moveTo>
                <a:lnTo>
                  <a:pt x="12381958" y="0"/>
                </a:lnTo>
                <a:lnTo>
                  <a:pt x="12381958" y="18288000"/>
                </a:lnTo>
                <a:lnTo>
                  <a:pt x="0" y="18288000"/>
                </a:lnTo>
                <a:lnTo>
                  <a:pt x="0" y="0"/>
                </a:lnTo>
                <a:close/>
              </a:path>
            </a:pathLst>
          </a:custGeom>
          <a:blipFill>
            <a:blip r:embed="rId2"/>
            <a:stretch>
              <a:fillRect l="-7104" r="-7104"/>
            </a:stretch>
          </a:blipFill>
        </p:spPr>
        <p:txBody>
          <a:bodyPr/>
          <a:lstStyle/>
          <a:p>
            <a:endParaRPr lang="en-US"/>
          </a:p>
        </p:txBody>
      </p:sp>
      <p:grpSp>
        <p:nvGrpSpPr>
          <p:cNvPr id="3" name="Group 3"/>
          <p:cNvGrpSpPr/>
          <p:nvPr/>
        </p:nvGrpSpPr>
        <p:grpSpPr>
          <a:xfrm>
            <a:off x="1028700" y="1028700"/>
            <a:ext cx="16230600" cy="8229600"/>
            <a:chOff x="0" y="0"/>
            <a:chExt cx="4274726" cy="2167467"/>
          </a:xfrm>
        </p:grpSpPr>
        <p:sp>
          <p:nvSpPr>
            <p:cNvPr id="4" name="Freeform 4"/>
            <p:cNvSpPr/>
            <p:nvPr/>
          </p:nvSpPr>
          <p:spPr>
            <a:xfrm>
              <a:off x="0" y="0"/>
              <a:ext cx="4274726" cy="2167467"/>
            </a:xfrm>
            <a:custGeom>
              <a:avLst/>
              <a:gdLst/>
              <a:ahLst/>
              <a:cxnLst/>
              <a:rect l="l" t="t" r="r" b="b"/>
              <a:pathLst>
                <a:path w="4274726" h="2167467">
                  <a:moveTo>
                    <a:pt x="0" y="0"/>
                  </a:moveTo>
                  <a:lnTo>
                    <a:pt x="4274726" y="0"/>
                  </a:lnTo>
                  <a:lnTo>
                    <a:pt x="4274726" y="2167467"/>
                  </a:lnTo>
                  <a:lnTo>
                    <a:pt x="0" y="2167467"/>
                  </a:lnTo>
                  <a:close/>
                </a:path>
              </a:pathLst>
            </a:custGeom>
            <a:solidFill>
              <a:srgbClr val="FFFFFF"/>
            </a:solidFill>
          </p:spPr>
          <p:txBody>
            <a:bodyPr/>
            <a:lstStyle/>
            <a:p>
              <a:endParaRPr lang="en-US"/>
            </a:p>
          </p:txBody>
        </p:sp>
        <p:sp>
          <p:nvSpPr>
            <p:cNvPr id="5" name="TextBox 5"/>
            <p:cNvSpPr txBox="1"/>
            <p:nvPr/>
          </p:nvSpPr>
          <p:spPr>
            <a:xfrm>
              <a:off x="0" y="-28575"/>
              <a:ext cx="4274726" cy="2196042"/>
            </a:xfrm>
            <a:prstGeom prst="rect">
              <a:avLst/>
            </a:prstGeom>
          </p:spPr>
          <p:txBody>
            <a:bodyPr lIns="50800" tIns="50800" rIns="50800" bIns="50800" rtlCol="0" anchor="ctr"/>
            <a:lstStyle/>
            <a:p>
              <a:pPr algn="ctr">
                <a:lnSpc>
                  <a:spcPts val="3088"/>
                </a:lnSpc>
              </a:pPr>
              <a:endParaRPr/>
            </a:p>
          </p:txBody>
        </p:sp>
      </p:grpSp>
      <p:sp>
        <p:nvSpPr>
          <p:cNvPr id="6" name="Freeform 6"/>
          <p:cNvSpPr/>
          <p:nvPr/>
        </p:nvSpPr>
        <p:spPr>
          <a:xfrm>
            <a:off x="697385" y="697385"/>
            <a:ext cx="934505" cy="934505"/>
          </a:xfrm>
          <a:custGeom>
            <a:avLst/>
            <a:gdLst/>
            <a:ahLst/>
            <a:cxnLst/>
            <a:rect l="l" t="t" r="r" b="b"/>
            <a:pathLst>
              <a:path w="934505" h="934505">
                <a:moveTo>
                  <a:pt x="0" y="0"/>
                </a:moveTo>
                <a:lnTo>
                  <a:pt x="934505" y="0"/>
                </a:lnTo>
                <a:lnTo>
                  <a:pt x="934505" y="934505"/>
                </a:lnTo>
                <a:lnTo>
                  <a:pt x="0" y="934505"/>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7" name="TextBox 7"/>
          <p:cNvSpPr txBox="1"/>
          <p:nvPr/>
        </p:nvSpPr>
        <p:spPr>
          <a:xfrm>
            <a:off x="1631890" y="1503846"/>
            <a:ext cx="7897682" cy="990400"/>
          </a:xfrm>
          <a:prstGeom prst="rect">
            <a:avLst/>
          </a:prstGeom>
        </p:spPr>
        <p:txBody>
          <a:bodyPr lIns="0" tIns="0" rIns="0" bIns="0" rtlCol="0" anchor="t">
            <a:spAutoFit/>
          </a:bodyPr>
          <a:lstStyle/>
          <a:p>
            <a:pPr algn="l">
              <a:lnSpc>
                <a:spcPts val="6992"/>
              </a:lnSpc>
            </a:pPr>
            <a:r>
              <a:rPr lang="en-US" sz="5589" spc="-61">
                <a:solidFill>
                  <a:srgbClr val="000000"/>
                </a:solidFill>
                <a:latin typeface="Myriad"/>
                <a:ea typeface="Myriad"/>
                <a:cs typeface="Myriad"/>
                <a:sym typeface="Myriad"/>
              </a:rPr>
              <a:t>KEY FINDINGS</a:t>
            </a:r>
          </a:p>
        </p:txBody>
      </p:sp>
      <p:sp>
        <p:nvSpPr>
          <p:cNvPr id="8" name="TextBox 8"/>
          <p:cNvSpPr txBox="1"/>
          <p:nvPr/>
        </p:nvSpPr>
        <p:spPr>
          <a:xfrm>
            <a:off x="959428" y="774312"/>
            <a:ext cx="410420" cy="675877"/>
          </a:xfrm>
          <a:prstGeom prst="rect">
            <a:avLst/>
          </a:prstGeom>
        </p:spPr>
        <p:txBody>
          <a:bodyPr lIns="0" tIns="0" rIns="0" bIns="0" rtlCol="0" anchor="t">
            <a:spAutoFit/>
          </a:bodyPr>
          <a:lstStyle/>
          <a:p>
            <a:pPr marL="0" lvl="0" indent="0" algn="ctr">
              <a:lnSpc>
                <a:spcPts val="4893"/>
              </a:lnSpc>
              <a:spcBef>
                <a:spcPct val="0"/>
              </a:spcBef>
            </a:pPr>
            <a:r>
              <a:rPr lang="en-US" sz="3764" spc="37">
                <a:solidFill>
                  <a:srgbClr val="000000"/>
                </a:solidFill>
                <a:latin typeface="Myriad"/>
                <a:ea typeface="Myriad"/>
                <a:cs typeface="Myriad"/>
                <a:sym typeface="Myriad"/>
              </a:rPr>
              <a:t>1</a:t>
            </a:r>
          </a:p>
        </p:txBody>
      </p:sp>
      <p:grpSp>
        <p:nvGrpSpPr>
          <p:cNvPr id="9" name="Group 9"/>
          <p:cNvGrpSpPr/>
          <p:nvPr/>
        </p:nvGrpSpPr>
        <p:grpSpPr>
          <a:xfrm>
            <a:off x="10970161" y="1325491"/>
            <a:ext cx="5771230" cy="7632478"/>
            <a:chOff x="0" y="0"/>
            <a:chExt cx="1519995" cy="2010200"/>
          </a:xfrm>
        </p:grpSpPr>
        <p:sp>
          <p:nvSpPr>
            <p:cNvPr id="10" name="Freeform 10"/>
            <p:cNvSpPr/>
            <p:nvPr/>
          </p:nvSpPr>
          <p:spPr>
            <a:xfrm>
              <a:off x="0" y="0"/>
              <a:ext cx="1519995" cy="2010200"/>
            </a:xfrm>
            <a:custGeom>
              <a:avLst/>
              <a:gdLst/>
              <a:ahLst/>
              <a:cxnLst/>
              <a:rect l="l" t="t" r="r" b="b"/>
              <a:pathLst>
                <a:path w="1519995" h="2010200">
                  <a:moveTo>
                    <a:pt x="0" y="0"/>
                  </a:moveTo>
                  <a:lnTo>
                    <a:pt x="1519995" y="0"/>
                  </a:lnTo>
                  <a:lnTo>
                    <a:pt x="1519995" y="2010200"/>
                  </a:lnTo>
                  <a:lnTo>
                    <a:pt x="0" y="2010200"/>
                  </a:lnTo>
                  <a:close/>
                </a:path>
              </a:pathLst>
            </a:custGeom>
            <a:solidFill>
              <a:srgbClr val="BFD2BA"/>
            </a:solidFill>
          </p:spPr>
          <p:txBody>
            <a:bodyPr/>
            <a:lstStyle/>
            <a:p>
              <a:endParaRPr lang="en-US"/>
            </a:p>
          </p:txBody>
        </p:sp>
        <p:sp>
          <p:nvSpPr>
            <p:cNvPr id="11" name="TextBox 11"/>
            <p:cNvSpPr txBox="1"/>
            <p:nvPr/>
          </p:nvSpPr>
          <p:spPr>
            <a:xfrm>
              <a:off x="0" y="-76200"/>
              <a:ext cx="1519995" cy="2086400"/>
            </a:xfrm>
            <a:prstGeom prst="rect">
              <a:avLst/>
            </a:prstGeom>
          </p:spPr>
          <p:txBody>
            <a:bodyPr lIns="50800" tIns="50800" rIns="50800" bIns="50800" rtlCol="0" anchor="ctr"/>
            <a:lstStyle/>
            <a:p>
              <a:pPr algn="l">
                <a:lnSpc>
                  <a:spcPts val="3088"/>
                </a:lnSpc>
              </a:pPr>
              <a:endParaRPr/>
            </a:p>
          </p:txBody>
        </p:sp>
      </p:grpSp>
      <p:sp>
        <p:nvSpPr>
          <p:cNvPr id="12" name="TextBox 12"/>
          <p:cNvSpPr txBox="1"/>
          <p:nvPr/>
        </p:nvSpPr>
        <p:spPr>
          <a:xfrm>
            <a:off x="1631890" y="2773578"/>
            <a:ext cx="8589988" cy="1265294"/>
          </a:xfrm>
          <a:prstGeom prst="rect">
            <a:avLst/>
          </a:prstGeom>
        </p:spPr>
        <p:txBody>
          <a:bodyPr lIns="0" tIns="0" rIns="0" bIns="0" rtlCol="0" anchor="t">
            <a:spAutoFit/>
          </a:bodyPr>
          <a:lstStyle/>
          <a:p>
            <a:pPr algn="l">
              <a:lnSpc>
                <a:spcPts val="3172"/>
              </a:lnSpc>
            </a:pPr>
            <a:r>
              <a:rPr lang="en-US" sz="2758" spc="-30">
                <a:solidFill>
                  <a:srgbClr val="000000"/>
                </a:solidFill>
                <a:latin typeface="Myriad"/>
                <a:ea typeface="Myriad"/>
                <a:cs typeface="Myriad"/>
                <a:sym typeface="Myriad"/>
              </a:rPr>
              <a:t>ARE CONSULTANTS NOTICING AN INCREASED LEVEL OF </a:t>
            </a:r>
            <a:r>
              <a:rPr lang="en-US" sz="2758" b="1" u="sng" spc="-30">
                <a:solidFill>
                  <a:srgbClr val="000000"/>
                </a:solidFill>
                <a:latin typeface="Myriad Bold"/>
                <a:ea typeface="Myriad Bold"/>
                <a:cs typeface="Myriad Bold"/>
                <a:sym typeface="Myriad Bold"/>
              </a:rPr>
              <a:t>PERSONAL</a:t>
            </a:r>
            <a:r>
              <a:rPr lang="en-US" sz="2758" spc="-30">
                <a:solidFill>
                  <a:srgbClr val="000000"/>
                </a:solidFill>
                <a:latin typeface="Myriad"/>
                <a:ea typeface="Myriad"/>
                <a:cs typeface="Myriad"/>
                <a:sym typeface="Myriad"/>
              </a:rPr>
              <a:t> STRESS AND TRAUMA AMONG THEIR CONSULTEES?</a:t>
            </a:r>
          </a:p>
        </p:txBody>
      </p:sp>
      <p:sp>
        <p:nvSpPr>
          <p:cNvPr id="13" name="TextBox 13"/>
          <p:cNvSpPr txBox="1"/>
          <p:nvPr/>
        </p:nvSpPr>
        <p:spPr>
          <a:xfrm>
            <a:off x="11446705" y="2572520"/>
            <a:ext cx="4818142" cy="5033645"/>
          </a:xfrm>
          <a:prstGeom prst="rect">
            <a:avLst/>
          </a:prstGeom>
        </p:spPr>
        <p:txBody>
          <a:bodyPr lIns="0" tIns="0" rIns="0" bIns="0" rtlCol="0" anchor="t">
            <a:spAutoFit/>
          </a:bodyPr>
          <a:lstStyle/>
          <a:p>
            <a:pPr algn="ctr">
              <a:lnSpc>
                <a:spcPts val="4419"/>
              </a:lnSpc>
              <a:spcBef>
                <a:spcPct val="0"/>
              </a:spcBef>
            </a:pPr>
            <a:r>
              <a:rPr lang="en-US" sz="3399" i="1" spc="33">
                <a:solidFill>
                  <a:srgbClr val="000000"/>
                </a:solidFill>
                <a:latin typeface="Myriad Light Italics"/>
                <a:ea typeface="Myriad Light Italics"/>
                <a:cs typeface="Myriad Light Italics"/>
                <a:sym typeface="Myriad Light Italics"/>
              </a:rPr>
              <a:t> “It seems that the insults are ongoing and constant. The early childhood educators that I work with you know…from the ICE raids, the ICE presence, not just on their school sites, but even being worried about coming to class and the communities.”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E7F1F1"/>
        </a:solidFill>
        <a:effectLst/>
      </p:bgPr>
    </p:bg>
    <p:spTree>
      <p:nvGrpSpPr>
        <p:cNvPr id="1" name=""/>
        <p:cNvGrpSpPr/>
        <p:nvPr/>
      </p:nvGrpSpPr>
      <p:grpSpPr>
        <a:xfrm>
          <a:off x="0" y="0"/>
          <a:ext cx="0" cy="0"/>
          <a:chOff x="0" y="0"/>
          <a:chExt cx="0" cy="0"/>
        </a:xfrm>
      </p:grpSpPr>
      <p:sp>
        <p:nvSpPr>
          <p:cNvPr id="2" name="Freeform 2"/>
          <p:cNvSpPr/>
          <p:nvPr/>
        </p:nvSpPr>
        <p:spPr>
          <a:xfrm rot="5400000">
            <a:off x="2953021" y="-3699038"/>
            <a:ext cx="12381959" cy="18288000"/>
          </a:xfrm>
          <a:custGeom>
            <a:avLst/>
            <a:gdLst/>
            <a:ahLst/>
            <a:cxnLst/>
            <a:rect l="l" t="t" r="r" b="b"/>
            <a:pathLst>
              <a:path w="12381959" h="18288000">
                <a:moveTo>
                  <a:pt x="0" y="0"/>
                </a:moveTo>
                <a:lnTo>
                  <a:pt x="12381958" y="0"/>
                </a:lnTo>
                <a:lnTo>
                  <a:pt x="12381958" y="18288000"/>
                </a:lnTo>
                <a:lnTo>
                  <a:pt x="0" y="18288000"/>
                </a:lnTo>
                <a:lnTo>
                  <a:pt x="0" y="0"/>
                </a:lnTo>
                <a:close/>
              </a:path>
            </a:pathLst>
          </a:custGeom>
          <a:blipFill>
            <a:blip r:embed="rId3"/>
            <a:stretch>
              <a:fillRect l="-7104" r="-7104"/>
            </a:stretch>
          </a:blipFill>
        </p:spPr>
        <p:txBody>
          <a:bodyPr/>
          <a:lstStyle/>
          <a:p>
            <a:endParaRPr lang="en-US"/>
          </a:p>
        </p:txBody>
      </p:sp>
      <p:grpSp>
        <p:nvGrpSpPr>
          <p:cNvPr id="3" name="Group 3"/>
          <p:cNvGrpSpPr/>
          <p:nvPr/>
        </p:nvGrpSpPr>
        <p:grpSpPr>
          <a:xfrm>
            <a:off x="1028700" y="1028700"/>
            <a:ext cx="16230600" cy="8229600"/>
            <a:chOff x="0" y="0"/>
            <a:chExt cx="4274726" cy="2167467"/>
          </a:xfrm>
        </p:grpSpPr>
        <p:sp>
          <p:nvSpPr>
            <p:cNvPr id="4" name="Freeform 4"/>
            <p:cNvSpPr/>
            <p:nvPr/>
          </p:nvSpPr>
          <p:spPr>
            <a:xfrm>
              <a:off x="0" y="0"/>
              <a:ext cx="4274726" cy="2167467"/>
            </a:xfrm>
            <a:custGeom>
              <a:avLst/>
              <a:gdLst/>
              <a:ahLst/>
              <a:cxnLst/>
              <a:rect l="l" t="t" r="r" b="b"/>
              <a:pathLst>
                <a:path w="4274726" h="2167467">
                  <a:moveTo>
                    <a:pt x="0" y="0"/>
                  </a:moveTo>
                  <a:lnTo>
                    <a:pt x="4274726" y="0"/>
                  </a:lnTo>
                  <a:lnTo>
                    <a:pt x="4274726" y="2167467"/>
                  </a:lnTo>
                  <a:lnTo>
                    <a:pt x="0" y="2167467"/>
                  </a:lnTo>
                  <a:close/>
                </a:path>
              </a:pathLst>
            </a:custGeom>
            <a:solidFill>
              <a:srgbClr val="FFFFFF"/>
            </a:solidFill>
          </p:spPr>
          <p:txBody>
            <a:bodyPr/>
            <a:lstStyle/>
            <a:p>
              <a:endParaRPr lang="en-US"/>
            </a:p>
          </p:txBody>
        </p:sp>
        <p:sp>
          <p:nvSpPr>
            <p:cNvPr id="5" name="TextBox 5"/>
            <p:cNvSpPr txBox="1"/>
            <p:nvPr/>
          </p:nvSpPr>
          <p:spPr>
            <a:xfrm>
              <a:off x="0" y="-28575"/>
              <a:ext cx="4274726" cy="2196042"/>
            </a:xfrm>
            <a:prstGeom prst="rect">
              <a:avLst/>
            </a:prstGeom>
          </p:spPr>
          <p:txBody>
            <a:bodyPr lIns="50800" tIns="50800" rIns="50800" bIns="50800" rtlCol="0" anchor="ctr"/>
            <a:lstStyle/>
            <a:p>
              <a:pPr algn="ctr">
                <a:lnSpc>
                  <a:spcPts val="3088"/>
                </a:lnSpc>
              </a:pPr>
              <a:endParaRPr/>
            </a:p>
          </p:txBody>
        </p:sp>
      </p:grpSp>
      <p:sp>
        <p:nvSpPr>
          <p:cNvPr id="6" name="Freeform 6"/>
          <p:cNvSpPr/>
          <p:nvPr/>
        </p:nvSpPr>
        <p:spPr>
          <a:xfrm>
            <a:off x="697385" y="697385"/>
            <a:ext cx="934505" cy="934505"/>
          </a:xfrm>
          <a:custGeom>
            <a:avLst/>
            <a:gdLst/>
            <a:ahLst/>
            <a:cxnLst/>
            <a:rect l="l" t="t" r="r" b="b"/>
            <a:pathLst>
              <a:path w="934505" h="934505">
                <a:moveTo>
                  <a:pt x="0" y="0"/>
                </a:moveTo>
                <a:lnTo>
                  <a:pt x="934505" y="0"/>
                </a:lnTo>
                <a:lnTo>
                  <a:pt x="934505" y="934505"/>
                </a:lnTo>
                <a:lnTo>
                  <a:pt x="0" y="93450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7" name="TextBox 7"/>
          <p:cNvSpPr txBox="1"/>
          <p:nvPr/>
        </p:nvSpPr>
        <p:spPr>
          <a:xfrm>
            <a:off x="1631890" y="4134108"/>
            <a:ext cx="8589988" cy="5521325"/>
          </a:xfrm>
          <a:prstGeom prst="rect">
            <a:avLst/>
          </a:prstGeom>
        </p:spPr>
        <p:txBody>
          <a:bodyPr lIns="0" tIns="0" rIns="0" bIns="0" rtlCol="0" anchor="t">
            <a:spAutoFit/>
          </a:bodyPr>
          <a:lstStyle/>
          <a:p>
            <a:pPr algn="l">
              <a:lnSpc>
                <a:spcPts val="2874"/>
              </a:lnSpc>
            </a:pPr>
            <a:r>
              <a:rPr lang="en-US" sz="2499" b="1" spc="-27">
                <a:solidFill>
                  <a:srgbClr val="000000"/>
                </a:solidFill>
                <a:latin typeface="Myriad Semi-Bold"/>
                <a:ea typeface="Myriad Semi-Bold"/>
                <a:cs typeface="Myriad Semi-Bold"/>
                <a:sym typeface="Myriad Semi-Bold"/>
              </a:rPr>
              <a:t>Yes. </a:t>
            </a:r>
            <a:r>
              <a:rPr lang="en-US" sz="2499" spc="-27">
                <a:solidFill>
                  <a:srgbClr val="000000"/>
                </a:solidFill>
                <a:latin typeface="Myriad Light"/>
                <a:ea typeface="Myriad Light"/>
                <a:cs typeface="Myriad Light"/>
                <a:sym typeface="Myriad Light"/>
              </a:rPr>
              <a:t>Consultants are holding increased levels of consultee </a:t>
            </a:r>
            <a:r>
              <a:rPr lang="en-US" sz="2499" u="sng" spc="-27">
                <a:solidFill>
                  <a:srgbClr val="000000"/>
                </a:solidFill>
                <a:latin typeface="Myriad"/>
                <a:ea typeface="Myriad"/>
                <a:cs typeface="Myriad"/>
                <a:sym typeface="Myriad"/>
              </a:rPr>
              <a:t>personal</a:t>
            </a:r>
            <a:r>
              <a:rPr lang="en-US" sz="2499" spc="-27">
                <a:solidFill>
                  <a:srgbClr val="000000"/>
                </a:solidFill>
                <a:latin typeface="Myriad Light"/>
                <a:ea typeface="Myriad Light"/>
                <a:cs typeface="Myriad Light"/>
                <a:sym typeface="Myriad Light"/>
              </a:rPr>
              <a:t> stress and trauma that has </a:t>
            </a:r>
            <a:r>
              <a:rPr lang="en-US" sz="2499" b="1" spc="-27">
                <a:solidFill>
                  <a:srgbClr val="000000"/>
                </a:solidFill>
                <a:latin typeface="Myriad Semi-Bold"/>
                <a:ea typeface="Myriad Semi-Bold"/>
                <a:cs typeface="Myriad Semi-Bold"/>
                <a:sym typeface="Myriad Semi-Bold"/>
              </a:rPr>
              <a:t>accumulated since COVID and has not receded. </a:t>
            </a:r>
            <a:r>
              <a:rPr lang="en-US" sz="2499" spc="-27">
                <a:solidFill>
                  <a:srgbClr val="000000"/>
                </a:solidFill>
                <a:latin typeface="Myriad Light"/>
                <a:ea typeface="Myriad Light"/>
                <a:cs typeface="Myriad Light"/>
                <a:sym typeface="Myriad Light"/>
              </a:rPr>
              <a:t>This pattern was clear and consistent across groups.</a:t>
            </a:r>
          </a:p>
          <a:p>
            <a:pPr algn="l">
              <a:lnSpc>
                <a:spcPts val="2874"/>
              </a:lnSpc>
            </a:pPr>
            <a:endParaRPr lang="en-US" sz="2499" spc="-27">
              <a:solidFill>
                <a:srgbClr val="000000"/>
              </a:solidFill>
              <a:latin typeface="Myriad Light"/>
              <a:ea typeface="Myriad Light"/>
              <a:cs typeface="Myriad Light"/>
              <a:sym typeface="Myriad Light"/>
            </a:endParaRPr>
          </a:p>
          <a:p>
            <a:pPr algn="l">
              <a:lnSpc>
                <a:spcPts val="2874"/>
              </a:lnSpc>
            </a:pPr>
            <a:r>
              <a:rPr lang="en-US" sz="2499" spc="-27">
                <a:solidFill>
                  <a:srgbClr val="000000"/>
                </a:solidFill>
                <a:latin typeface="Myriad Light"/>
                <a:ea typeface="Myriad Light"/>
                <a:cs typeface="Myriad Light"/>
                <a:sym typeface="Myriad Light"/>
              </a:rPr>
              <a:t>Importantly, although consultants often </a:t>
            </a:r>
            <a:r>
              <a:rPr lang="en-US" sz="2499" i="1" spc="-27">
                <a:solidFill>
                  <a:srgbClr val="000000"/>
                </a:solidFill>
                <a:latin typeface="Myriad Light Italics"/>
                <a:ea typeface="Myriad Light Italics"/>
                <a:cs typeface="Myriad Light Italics"/>
                <a:sym typeface="Myriad Light Italics"/>
              </a:rPr>
              <a:t>feel</a:t>
            </a:r>
            <a:r>
              <a:rPr lang="en-US" sz="2499" spc="-27">
                <a:solidFill>
                  <a:srgbClr val="000000"/>
                </a:solidFill>
                <a:latin typeface="Myriad Light"/>
                <a:ea typeface="Myriad Light"/>
                <a:cs typeface="Myriad Light"/>
                <a:sym typeface="Myriad Light"/>
              </a:rPr>
              <a:t> that holding elevated teacher personal stress and trauma can extend beyond traditional consultation scope, the majority did not treat it as outside their role.</a:t>
            </a:r>
          </a:p>
          <a:p>
            <a:pPr algn="l">
              <a:lnSpc>
                <a:spcPts val="2874"/>
              </a:lnSpc>
            </a:pPr>
            <a:endParaRPr lang="en-US" sz="2499" spc="-27">
              <a:solidFill>
                <a:srgbClr val="000000"/>
              </a:solidFill>
              <a:latin typeface="Myriad Light"/>
              <a:ea typeface="Myriad Light"/>
              <a:cs typeface="Myriad Light"/>
              <a:sym typeface="Myriad Light"/>
            </a:endParaRPr>
          </a:p>
          <a:p>
            <a:pPr algn="l">
              <a:lnSpc>
                <a:spcPts val="2874"/>
              </a:lnSpc>
            </a:pPr>
            <a:r>
              <a:rPr lang="en-US" sz="2499" spc="-27">
                <a:solidFill>
                  <a:srgbClr val="000000"/>
                </a:solidFill>
                <a:latin typeface="Myriad Light"/>
                <a:ea typeface="Myriad Light"/>
                <a:cs typeface="Myriad Light"/>
                <a:sym typeface="Myriad Light"/>
              </a:rPr>
              <a:t>Reasons for increased consultee personal stress and trauma </a:t>
            </a:r>
          </a:p>
          <a:p>
            <a:pPr marL="539749" lvl="1" indent="-269875" algn="l">
              <a:lnSpc>
                <a:spcPts val="2874"/>
              </a:lnSpc>
              <a:buFont typeface="Arial"/>
              <a:buChar char="•"/>
            </a:pPr>
            <a:r>
              <a:rPr lang="en-US" sz="2499" spc="-27">
                <a:solidFill>
                  <a:srgbClr val="000000"/>
                </a:solidFill>
                <a:latin typeface="Myriad Light"/>
                <a:ea typeface="Myriad Light"/>
                <a:cs typeface="Myriad Light"/>
                <a:sym typeface="Myriad Light"/>
              </a:rPr>
              <a:t>Structural and policy instability</a:t>
            </a:r>
          </a:p>
          <a:p>
            <a:pPr marL="539749" lvl="1" indent="-269875" algn="l">
              <a:lnSpc>
                <a:spcPts val="2874"/>
              </a:lnSpc>
              <a:buFont typeface="Arial"/>
              <a:buChar char="•"/>
            </a:pPr>
            <a:r>
              <a:rPr lang="en-US" sz="2499" spc="-27">
                <a:solidFill>
                  <a:srgbClr val="000000"/>
                </a:solidFill>
                <a:latin typeface="Myriad Light"/>
                <a:ea typeface="Myriad Light"/>
                <a:cs typeface="Myriad Light"/>
                <a:sym typeface="Myriad Light"/>
              </a:rPr>
              <a:t>Sociopolitical fear and surveillance</a:t>
            </a:r>
          </a:p>
          <a:p>
            <a:pPr marL="539749" lvl="1" indent="-269875" algn="l">
              <a:lnSpc>
                <a:spcPts val="2874"/>
              </a:lnSpc>
              <a:buFont typeface="Arial"/>
              <a:buChar char="•"/>
            </a:pPr>
            <a:r>
              <a:rPr lang="en-US" sz="2499" spc="-27">
                <a:solidFill>
                  <a:srgbClr val="000000"/>
                </a:solidFill>
                <a:latin typeface="Myriad Light"/>
                <a:ea typeface="Myriad Light"/>
                <a:cs typeface="Myriad Light"/>
                <a:sym typeface="Myriad Light"/>
              </a:rPr>
              <a:t>Organizational strain and workforce depletion</a:t>
            </a:r>
          </a:p>
          <a:p>
            <a:pPr marL="539749" lvl="1" indent="-269875" algn="l">
              <a:lnSpc>
                <a:spcPts val="2874"/>
              </a:lnSpc>
              <a:buFont typeface="Arial"/>
              <a:buChar char="•"/>
            </a:pPr>
            <a:r>
              <a:rPr lang="en-US" sz="2499" spc="-27">
                <a:solidFill>
                  <a:srgbClr val="000000"/>
                </a:solidFill>
                <a:latin typeface="Myriad Light"/>
                <a:ea typeface="Myriad Light"/>
                <a:cs typeface="Myriad Light"/>
                <a:sym typeface="Myriad Light"/>
              </a:rPr>
              <a:t>Child and community level impacts </a:t>
            </a:r>
          </a:p>
          <a:p>
            <a:pPr algn="l">
              <a:lnSpc>
                <a:spcPts val="2874"/>
              </a:lnSpc>
            </a:pPr>
            <a:endParaRPr lang="en-US" sz="2499" spc="-27">
              <a:solidFill>
                <a:srgbClr val="000000"/>
              </a:solidFill>
              <a:latin typeface="Myriad Light"/>
              <a:ea typeface="Myriad Light"/>
              <a:cs typeface="Myriad Light"/>
              <a:sym typeface="Myriad Light"/>
            </a:endParaRPr>
          </a:p>
          <a:p>
            <a:pPr algn="l">
              <a:lnSpc>
                <a:spcPts val="2874"/>
              </a:lnSpc>
            </a:pPr>
            <a:endParaRPr lang="en-US" sz="2499" spc="-27">
              <a:solidFill>
                <a:srgbClr val="000000"/>
              </a:solidFill>
              <a:latin typeface="Myriad Light"/>
              <a:ea typeface="Myriad Light"/>
              <a:cs typeface="Myriad Light"/>
              <a:sym typeface="Myriad Light"/>
            </a:endParaRPr>
          </a:p>
        </p:txBody>
      </p:sp>
      <p:sp>
        <p:nvSpPr>
          <p:cNvPr id="8" name="Freeform 8"/>
          <p:cNvSpPr/>
          <p:nvPr/>
        </p:nvSpPr>
        <p:spPr>
          <a:xfrm rot="-10800000">
            <a:off x="7723946" y="7489266"/>
            <a:ext cx="311593" cy="1538729"/>
          </a:xfrm>
          <a:custGeom>
            <a:avLst/>
            <a:gdLst/>
            <a:ahLst/>
            <a:cxnLst/>
            <a:rect l="l" t="t" r="r" b="b"/>
            <a:pathLst>
              <a:path w="311593" h="1538729">
                <a:moveTo>
                  <a:pt x="0" y="0"/>
                </a:moveTo>
                <a:lnTo>
                  <a:pt x="311593" y="0"/>
                </a:lnTo>
                <a:lnTo>
                  <a:pt x="311593" y="1538729"/>
                </a:lnTo>
                <a:lnTo>
                  <a:pt x="0" y="153872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9" name="TextBox 9"/>
          <p:cNvSpPr txBox="1"/>
          <p:nvPr/>
        </p:nvSpPr>
        <p:spPr>
          <a:xfrm>
            <a:off x="1631890" y="1503846"/>
            <a:ext cx="7897682" cy="990400"/>
          </a:xfrm>
          <a:prstGeom prst="rect">
            <a:avLst/>
          </a:prstGeom>
        </p:spPr>
        <p:txBody>
          <a:bodyPr lIns="0" tIns="0" rIns="0" bIns="0" rtlCol="0" anchor="t">
            <a:spAutoFit/>
          </a:bodyPr>
          <a:lstStyle/>
          <a:p>
            <a:pPr algn="l">
              <a:lnSpc>
                <a:spcPts val="6992"/>
              </a:lnSpc>
            </a:pPr>
            <a:r>
              <a:rPr lang="en-US" sz="5589" spc="-61">
                <a:solidFill>
                  <a:srgbClr val="000000"/>
                </a:solidFill>
                <a:latin typeface="Myriad"/>
                <a:ea typeface="Myriad"/>
                <a:cs typeface="Myriad"/>
                <a:sym typeface="Myriad"/>
              </a:rPr>
              <a:t>KEY FINDINGS</a:t>
            </a:r>
          </a:p>
        </p:txBody>
      </p:sp>
      <p:sp>
        <p:nvSpPr>
          <p:cNvPr id="10" name="TextBox 10"/>
          <p:cNvSpPr txBox="1"/>
          <p:nvPr/>
        </p:nvSpPr>
        <p:spPr>
          <a:xfrm>
            <a:off x="959428" y="774312"/>
            <a:ext cx="410420" cy="675877"/>
          </a:xfrm>
          <a:prstGeom prst="rect">
            <a:avLst/>
          </a:prstGeom>
        </p:spPr>
        <p:txBody>
          <a:bodyPr lIns="0" tIns="0" rIns="0" bIns="0" rtlCol="0" anchor="t">
            <a:spAutoFit/>
          </a:bodyPr>
          <a:lstStyle/>
          <a:p>
            <a:pPr marL="0" lvl="0" indent="0" algn="ctr">
              <a:lnSpc>
                <a:spcPts val="4893"/>
              </a:lnSpc>
              <a:spcBef>
                <a:spcPct val="0"/>
              </a:spcBef>
            </a:pPr>
            <a:r>
              <a:rPr lang="en-US" sz="3764" spc="37">
                <a:solidFill>
                  <a:srgbClr val="000000"/>
                </a:solidFill>
                <a:latin typeface="Myriad"/>
                <a:ea typeface="Myriad"/>
                <a:cs typeface="Myriad"/>
                <a:sym typeface="Myriad"/>
              </a:rPr>
              <a:t>1</a:t>
            </a:r>
          </a:p>
        </p:txBody>
      </p:sp>
      <p:sp>
        <p:nvSpPr>
          <p:cNvPr id="11" name="TextBox 11"/>
          <p:cNvSpPr txBox="1"/>
          <p:nvPr/>
        </p:nvSpPr>
        <p:spPr>
          <a:xfrm>
            <a:off x="8178398" y="7718881"/>
            <a:ext cx="1931203" cy="1060450"/>
          </a:xfrm>
          <a:prstGeom prst="rect">
            <a:avLst/>
          </a:prstGeom>
        </p:spPr>
        <p:txBody>
          <a:bodyPr lIns="0" tIns="0" rIns="0" bIns="0" rtlCol="0" anchor="t">
            <a:spAutoFit/>
          </a:bodyPr>
          <a:lstStyle/>
          <a:p>
            <a:pPr algn="l">
              <a:lnSpc>
                <a:spcPts val="2000"/>
              </a:lnSpc>
            </a:pPr>
            <a:r>
              <a:rPr lang="en-US" sz="2000">
                <a:solidFill>
                  <a:srgbClr val="4B3F64"/>
                </a:solidFill>
                <a:latin typeface="Myriad"/>
                <a:ea typeface="Myriad"/>
                <a:cs typeface="Myriad"/>
                <a:sym typeface="Myriad"/>
              </a:rPr>
              <a:t>MANY CONSULTANTS ALSO EXPERIENCE THESE STRESSORS</a:t>
            </a:r>
          </a:p>
        </p:txBody>
      </p:sp>
      <p:sp>
        <p:nvSpPr>
          <p:cNvPr id="12" name="TextBox 12"/>
          <p:cNvSpPr txBox="1"/>
          <p:nvPr/>
        </p:nvSpPr>
        <p:spPr>
          <a:xfrm>
            <a:off x="1631890" y="2773578"/>
            <a:ext cx="8589988" cy="1265294"/>
          </a:xfrm>
          <a:prstGeom prst="rect">
            <a:avLst/>
          </a:prstGeom>
        </p:spPr>
        <p:txBody>
          <a:bodyPr lIns="0" tIns="0" rIns="0" bIns="0" rtlCol="0" anchor="t">
            <a:spAutoFit/>
          </a:bodyPr>
          <a:lstStyle/>
          <a:p>
            <a:pPr algn="l">
              <a:lnSpc>
                <a:spcPts val="3172"/>
              </a:lnSpc>
            </a:pPr>
            <a:r>
              <a:rPr lang="en-US" sz="2758" spc="-30">
                <a:solidFill>
                  <a:srgbClr val="000000"/>
                </a:solidFill>
                <a:latin typeface="Myriad"/>
                <a:ea typeface="Myriad"/>
                <a:cs typeface="Myriad"/>
                <a:sym typeface="Myriad"/>
              </a:rPr>
              <a:t>ARE CONSULTANTS NOTICING AN INCREASED LEVEL OF </a:t>
            </a:r>
            <a:r>
              <a:rPr lang="en-US" sz="2758" b="1" u="sng" spc="-30">
                <a:solidFill>
                  <a:srgbClr val="000000"/>
                </a:solidFill>
                <a:latin typeface="Myriad Bold"/>
                <a:ea typeface="Myriad Bold"/>
                <a:cs typeface="Myriad Bold"/>
                <a:sym typeface="Myriad Bold"/>
              </a:rPr>
              <a:t>PERSONAL</a:t>
            </a:r>
            <a:r>
              <a:rPr lang="en-US" sz="2758" spc="-30">
                <a:solidFill>
                  <a:srgbClr val="000000"/>
                </a:solidFill>
                <a:latin typeface="Myriad"/>
                <a:ea typeface="Myriad"/>
                <a:cs typeface="Myriad"/>
                <a:sym typeface="Myriad"/>
              </a:rPr>
              <a:t> STRESS AND TRAUMA AMONG THEIR CONSULTEES?</a:t>
            </a:r>
          </a:p>
        </p:txBody>
      </p:sp>
      <p:grpSp>
        <p:nvGrpSpPr>
          <p:cNvPr id="13" name="Group 13"/>
          <p:cNvGrpSpPr/>
          <p:nvPr/>
        </p:nvGrpSpPr>
        <p:grpSpPr>
          <a:xfrm>
            <a:off x="10970161" y="1325491"/>
            <a:ext cx="5771230" cy="7632478"/>
            <a:chOff x="0" y="0"/>
            <a:chExt cx="1519995" cy="2010200"/>
          </a:xfrm>
        </p:grpSpPr>
        <p:sp>
          <p:nvSpPr>
            <p:cNvPr id="14" name="Freeform 14"/>
            <p:cNvSpPr/>
            <p:nvPr/>
          </p:nvSpPr>
          <p:spPr>
            <a:xfrm>
              <a:off x="0" y="0"/>
              <a:ext cx="1519995" cy="2010200"/>
            </a:xfrm>
            <a:custGeom>
              <a:avLst/>
              <a:gdLst/>
              <a:ahLst/>
              <a:cxnLst/>
              <a:rect l="l" t="t" r="r" b="b"/>
              <a:pathLst>
                <a:path w="1519995" h="2010200">
                  <a:moveTo>
                    <a:pt x="0" y="0"/>
                  </a:moveTo>
                  <a:lnTo>
                    <a:pt x="1519995" y="0"/>
                  </a:lnTo>
                  <a:lnTo>
                    <a:pt x="1519995" y="2010200"/>
                  </a:lnTo>
                  <a:lnTo>
                    <a:pt x="0" y="2010200"/>
                  </a:lnTo>
                  <a:close/>
                </a:path>
              </a:pathLst>
            </a:custGeom>
            <a:solidFill>
              <a:srgbClr val="BFD2BA"/>
            </a:solidFill>
          </p:spPr>
          <p:txBody>
            <a:bodyPr/>
            <a:lstStyle/>
            <a:p>
              <a:endParaRPr lang="en-US"/>
            </a:p>
          </p:txBody>
        </p:sp>
        <p:sp>
          <p:nvSpPr>
            <p:cNvPr id="15" name="TextBox 15"/>
            <p:cNvSpPr txBox="1"/>
            <p:nvPr/>
          </p:nvSpPr>
          <p:spPr>
            <a:xfrm>
              <a:off x="0" y="-76200"/>
              <a:ext cx="1519995" cy="2086400"/>
            </a:xfrm>
            <a:prstGeom prst="rect">
              <a:avLst/>
            </a:prstGeom>
          </p:spPr>
          <p:txBody>
            <a:bodyPr lIns="50800" tIns="50800" rIns="50800" bIns="50800" rtlCol="0" anchor="ctr"/>
            <a:lstStyle/>
            <a:p>
              <a:pPr algn="l">
                <a:lnSpc>
                  <a:spcPts val="3088"/>
                </a:lnSpc>
              </a:pPr>
              <a:endParaRPr/>
            </a:p>
          </p:txBody>
        </p:sp>
      </p:grpSp>
      <p:sp>
        <p:nvSpPr>
          <p:cNvPr id="16" name="Freeform 16"/>
          <p:cNvSpPr/>
          <p:nvPr/>
        </p:nvSpPr>
        <p:spPr>
          <a:xfrm>
            <a:off x="11312793" y="1542816"/>
            <a:ext cx="5085966" cy="7201368"/>
          </a:xfrm>
          <a:custGeom>
            <a:avLst/>
            <a:gdLst/>
            <a:ahLst/>
            <a:cxnLst/>
            <a:rect l="l" t="t" r="r" b="b"/>
            <a:pathLst>
              <a:path w="5085966" h="7201368">
                <a:moveTo>
                  <a:pt x="0" y="0"/>
                </a:moveTo>
                <a:lnTo>
                  <a:pt x="5085966" y="0"/>
                </a:lnTo>
                <a:lnTo>
                  <a:pt x="5085966" y="7201368"/>
                </a:lnTo>
                <a:lnTo>
                  <a:pt x="0" y="7201368"/>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17" name="TextBox 17"/>
          <p:cNvSpPr txBox="1"/>
          <p:nvPr/>
        </p:nvSpPr>
        <p:spPr>
          <a:xfrm>
            <a:off x="11559337" y="2200093"/>
            <a:ext cx="4592877" cy="5845175"/>
          </a:xfrm>
          <a:prstGeom prst="rect">
            <a:avLst/>
          </a:prstGeom>
        </p:spPr>
        <p:txBody>
          <a:bodyPr lIns="0" tIns="0" rIns="0" bIns="0" rtlCol="0" anchor="t">
            <a:spAutoFit/>
          </a:bodyPr>
          <a:lstStyle/>
          <a:p>
            <a:pPr algn="ctr">
              <a:lnSpc>
                <a:spcPts val="2874"/>
              </a:lnSpc>
            </a:pPr>
            <a:r>
              <a:rPr lang="en-US" sz="2499" i="1" spc="24">
                <a:solidFill>
                  <a:srgbClr val="000000"/>
                </a:solidFill>
                <a:latin typeface="Myriad Light Italics"/>
                <a:ea typeface="Myriad Light Italics"/>
                <a:cs typeface="Myriad Light Italics"/>
                <a:sym typeface="Myriad Light Italics"/>
              </a:rPr>
              <a:t>"I feel like we're holding an unprecedented amount of moral injury, compassion fatigue, outrage. There's not a week that goes by that I'm not hearing from either a consultant or from direct service staff. Tremendous heartbreak."</a:t>
            </a:r>
          </a:p>
          <a:p>
            <a:pPr algn="ctr">
              <a:lnSpc>
                <a:spcPts val="2874"/>
              </a:lnSpc>
            </a:pPr>
            <a:endParaRPr lang="en-US" sz="2499" i="1" spc="24">
              <a:solidFill>
                <a:srgbClr val="000000"/>
              </a:solidFill>
              <a:latin typeface="Myriad Light Italics"/>
              <a:ea typeface="Myriad Light Italics"/>
              <a:cs typeface="Myriad Light Italics"/>
              <a:sym typeface="Myriad Light Italics"/>
            </a:endParaRPr>
          </a:p>
          <a:p>
            <a:pPr algn="ctr">
              <a:lnSpc>
                <a:spcPts val="2874"/>
              </a:lnSpc>
            </a:pPr>
            <a:r>
              <a:rPr lang="en-US" sz="2499" i="1" spc="24">
                <a:solidFill>
                  <a:srgbClr val="000000"/>
                </a:solidFill>
                <a:latin typeface="Myriad Light Italics"/>
                <a:ea typeface="Myriad Light Italics"/>
                <a:cs typeface="Myriad Light Italics"/>
                <a:sym typeface="Myriad Light Italics"/>
              </a:rPr>
              <a:t> “It seems that the insults are ongoing and constant. The early childhood educators that I work with you know…from the ICE raids, the ICE presence, not just on their school sites, but even being worried about coming to class and the communities.”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E7F1F1"/>
        </a:solidFill>
        <a:effectLst/>
      </p:bgPr>
    </p:bg>
    <p:spTree>
      <p:nvGrpSpPr>
        <p:cNvPr id="1" name=""/>
        <p:cNvGrpSpPr/>
        <p:nvPr/>
      </p:nvGrpSpPr>
      <p:grpSpPr>
        <a:xfrm>
          <a:off x="0" y="0"/>
          <a:ext cx="0" cy="0"/>
          <a:chOff x="0" y="0"/>
          <a:chExt cx="0" cy="0"/>
        </a:xfrm>
      </p:grpSpPr>
      <p:sp>
        <p:nvSpPr>
          <p:cNvPr id="2" name="Freeform 2"/>
          <p:cNvSpPr/>
          <p:nvPr/>
        </p:nvSpPr>
        <p:spPr>
          <a:xfrm rot="5400000">
            <a:off x="2953021" y="-3699038"/>
            <a:ext cx="12381959" cy="18288000"/>
          </a:xfrm>
          <a:custGeom>
            <a:avLst/>
            <a:gdLst/>
            <a:ahLst/>
            <a:cxnLst/>
            <a:rect l="l" t="t" r="r" b="b"/>
            <a:pathLst>
              <a:path w="12381959" h="18288000">
                <a:moveTo>
                  <a:pt x="0" y="0"/>
                </a:moveTo>
                <a:lnTo>
                  <a:pt x="12381958" y="0"/>
                </a:lnTo>
                <a:lnTo>
                  <a:pt x="12381958" y="18288000"/>
                </a:lnTo>
                <a:lnTo>
                  <a:pt x="0" y="18288000"/>
                </a:lnTo>
                <a:lnTo>
                  <a:pt x="0" y="0"/>
                </a:lnTo>
                <a:close/>
              </a:path>
            </a:pathLst>
          </a:custGeom>
          <a:blipFill>
            <a:blip r:embed="rId3"/>
            <a:stretch>
              <a:fillRect l="-7104" r="-7104"/>
            </a:stretch>
          </a:blipFill>
        </p:spPr>
        <p:txBody>
          <a:bodyPr/>
          <a:lstStyle/>
          <a:p>
            <a:endParaRPr lang="en-US"/>
          </a:p>
        </p:txBody>
      </p:sp>
      <p:grpSp>
        <p:nvGrpSpPr>
          <p:cNvPr id="3" name="Group 3"/>
          <p:cNvGrpSpPr/>
          <p:nvPr/>
        </p:nvGrpSpPr>
        <p:grpSpPr>
          <a:xfrm>
            <a:off x="1028700" y="1028700"/>
            <a:ext cx="16230600" cy="8229600"/>
            <a:chOff x="0" y="0"/>
            <a:chExt cx="4274726" cy="2167467"/>
          </a:xfrm>
        </p:grpSpPr>
        <p:sp>
          <p:nvSpPr>
            <p:cNvPr id="4" name="Freeform 4"/>
            <p:cNvSpPr/>
            <p:nvPr/>
          </p:nvSpPr>
          <p:spPr>
            <a:xfrm>
              <a:off x="0" y="0"/>
              <a:ext cx="4274726" cy="2167467"/>
            </a:xfrm>
            <a:custGeom>
              <a:avLst/>
              <a:gdLst/>
              <a:ahLst/>
              <a:cxnLst/>
              <a:rect l="l" t="t" r="r" b="b"/>
              <a:pathLst>
                <a:path w="4274726" h="2167467">
                  <a:moveTo>
                    <a:pt x="0" y="0"/>
                  </a:moveTo>
                  <a:lnTo>
                    <a:pt x="4274726" y="0"/>
                  </a:lnTo>
                  <a:lnTo>
                    <a:pt x="4274726" y="2167467"/>
                  </a:lnTo>
                  <a:lnTo>
                    <a:pt x="0" y="2167467"/>
                  </a:lnTo>
                  <a:close/>
                </a:path>
              </a:pathLst>
            </a:custGeom>
            <a:solidFill>
              <a:srgbClr val="FFFFFF"/>
            </a:solidFill>
          </p:spPr>
          <p:txBody>
            <a:bodyPr/>
            <a:lstStyle/>
            <a:p>
              <a:endParaRPr lang="en-US"/>
            </a:p>
          </p:txBody>
        </p:sp>
        <p:sp>
          <p:nvSpPr>
            <p:cNvPr id="5" name="TextBox 5"/>
            <p:cNvSpPr txBox="1"/>
            <p:nvPr/>
          </p:nvSpPr>
          <p:spPr>
            <a:xfrm>
              <a:off x="0" y="-28575"/>
              <a:ext cx="4274726" cy="2196042"/>
            </a:xfrm>
            <a:prstGeom prst="rect">
              <a:avLst/>
            </a:prstGeom>
          </p:spPr>
          <p:txBody>
            <a:bodyPr lIns="50800" tIns="50800" rIns="50800" bIns="50800" rtlCol="0" anchor="ctr"/>
            <a:lstStyle/>
            <a:p>
              <a:pPr algn="ctr">
                <a:lnSpc>
                  <a:spcPts val="3088"/>
                </a:lnSpc>
              </a:pPr>
              <a:endParaRPr/>
            </a:p>
          </p:txBody>
        </p:sp>
      </p:grpSp>
      <p:sp>
        <p:nvSpPr>
          <p:cNvPr id="6" name="TextBox 6"/>
          <p:cNvSpPr txBox="1"/>
          <p:nvPr/>
        </p:nvSpPr>
        <p:spPr>
          <a:xfrm>
            <a:off x="1631890" y="1503846"/>
            <a:ext cx="7897682" cy="990400"/>
          </a:xfrm>
          <a:prstGeom prst="rect">
            <a:avLst/>
          </a:prstGeom>
        </p:spPr>
        <p:txBody>
          <a:bodyPr lIns="0" tIns="0" rIns="0" bIns="0" rtlCol="0" anchor="t">
            <a:spAutoFit/>
          </a:bodyPr>
          <a:lstStyle/>
          <a:p>
            <a:pPr algn="l">
              <a:lnSpc>
                <a:spcPts val="6992"/>
              </a:lnSpc>
            </a:pPr>
            <a:r>
              <a:rPr lang="en-US" sz="5589" spc="-61">
                <a:solidFill>
                  <a:srgbClr val="000000"/>
                </a:solidFill>
                <a:latin typeface="Myriad"/>
                <a:ea typeface="Myriad"/>
                <a:cs typeface="Myriad"/>
                <a:sym typeface="Myriad"/>
              </a:rPr>
              <a:t>KEY FINDINGS</a:t>
            </a:r>
          </a:p>
        </p:txBody>
      </p:sp>
      <p:sp>
        <p:nvSpPr>
          <p:cNvPr id="7" name="Freeform 7"/>
          <p:cNvSpPr/>
          <p:nvPr/>
        </p:nvSpPr>
        <p:spPr>
          <a:xfrm>
            <a:off x="697385" y="697385"/>
            <a:ext cx="934505" cy="934505"/>
          </a:xfrm>
          <a:custGeom>
            <a:avLst/>
            <a:gdLst/>
            <a:ahLst/>
            <a:cxnLst/>
            <a:rect l="l" t="t" r="r" b="b"/>
            <a:pathLst>
              <a:path w="934505" h="934505">
                <a:moveTo>
                  <a:pt x="0" y="0"/>
                </a:moveTo>
                <a:lnTo>
                  <a:pt x="934505" y="0"/>
                </a:lnTo>
                <a:lnTo>
                  <a:pt x="934505" y="934505"/>
                </a:lnTo>
                <a:lnTo>
                  <a:pt x="0" y="93450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8" name="TextBox 8"/>
          <p:cNvSpPr txBox="1"/>
          <p:nvPr/>
        </p:nvSpPr>
        <p:spPr>
          <a:xfrm>
            <a:off x="959428" y="774312"/>
            <a:ext cx="410420" cy="675877"/>
          </a:xfrm>
          <a:prstGeom prst="rect">
            <a:avLst/>
          </a:prstGeom>
        </p:spPr>
        <p:txBody>
          <a:bodyPr lIns="0" tIns="0" rIns="0" bIns="0" rtlCol="0" anchor="t">
            <a:spAutoFit/>
          </a:bodyPr>
          <a:lstStyle/>
          <a:p>
            <a:pPr marL="0" lvl="0" indent="0" algn="ctr">
              <a:lnSpc>
                <a:spcPts val="4893"/>
              </a:lnSpc>
              <a:spcBef>
                <a:spcPct val="0"/>
              </a:spcBef>
            </a:pPr>
            <a:r>
              <a:rPr lang="en-US" sz="3764" spc="37">
                <a:solidFill>
                  <a:srgbClr val="000000"/>
                </a:solidFill>
                <a:latin typeface="Myriad"/>
                <a:ea typeface="Myriad"/>
                <a:cs typeface="Myriad"/>
                <a:sym typeface="Myriad"/>
              </a:rPr>
              <a:t>2</a:t>
            </a:r>
          </a:p>
        </p:txBody>
      </p:sp>
      <p:grpSp>
        <p:nvGrpSpPr>
          <p:cNvPr id="9" name="Group 9"/>
          <p:cNvGrpSpPr/>
          <p:nvPr/>
        </p:nvGrpSpPr>
        <p:grpSpPr>
          <a:xfrm>
            <a:off x="10970161" y="1325491"/>
            <a:ext cx="5771230" cy="7632478"/>
            <a:chOff x="0" y="0"/>
            <a:chExt cx="1519995" cy="2010200"/>
          </a:xfrm>
        </p:grpSpPr>
        <p:sp>
          <p:nvSpPr>
            <p:cNvPr id="10" name="Freeform 10"/>
            <p:cNvSpPr/>
            <p:nvPr/>
          </p:nvSpPr>
          <p:spPr>
            <a:xfrm>
              <a:off x="0" y="0"/>
              <a:ext cx="1519995" cy="2010200"/>
            </a:xfrm>
            <a:custGeom>
              <a:avLst/>
              <a:gdLst/>
              <a:ahLst/>
              <a:cxnLst/>
              <a:rect l="l" t="t" r="r" b="b"/>
              <a:pathLst>
                <a:path w="1519995" h="2010200">
                  <a:moveTo>
                    <a:pt x="0" y="0"/>
                  </a:moveTo>
                  <a:lnTo>
                    <a:pt x="1519995" y="0"/>
                  </a:lnTo>
                  <a:lnTo>
                    <a:pt x="1519995" y="2010200"/>
                  </a:lnTo>
                  <a:lnTo>
                    <a:pt x="0" y="2010200"/>
                  </a:lnTo>
                  <a:close/>
                </a:path>
              </a:pathLst>
            </a:custGeom>
            <a:solidFill>
              <a:srgbClr val="BFD2BA"/>
            </a:solidFill>
          </p:spPr>
          <p:txBody>
            <a:bodyPr/>
            <a:lstStyle/>
            <a:p>
              <a:endParaRPr lang="en-US"/>
            </a:p>
          </p:txBody>
        </p:sp>
        <p:sp>
          <p:nvSpPr>
            <p:cNvPr id="11" name="TextBox 11"/>
            <p:cNvSpPr txBox="1"/>
            <p:nvPr/>
          </p:nvSpPr>
          <p:spPr>
            <a:xfrm>
              <a:off x="0" y="-76200"/>
              <a:ext cx="1519995" cy="2086400"/>
            </a:xfrm>
            <a:prstGeom prst="rect">
              <a:avLst/>
            </a:prstGeom>
          </p:spPr>
          <p:txBody>
            <a:bodyPr lIns="50800" tIns="50800" rIns="50800" bIns="50800" rtlCol="0" anchor="ctr"/>
            <a:lstStyle/>
            <a:p>
              <a:pPr algn="l">
                <a:lnSpc>
                  <a:spcPts val="3088"/>
                </a:lnSpc>
              </a:pPr>
              <a:endParaRPr/>
            </a:p>
          </p:txBody>
        </p:sp>
      </p:grpSp>
      <p:sp>
        <p:nvSpPr>
          <p:cNvPr id="12" name="TextBox 12"/>
          <p:cNvSpPr txBox="1"/>
          <p:nvPr/>
        </p:nvSpPr>
        <p:spPr>
          <a:xfrm>
            <a:off x="11446705" y="2574290"/>
            <a:ext cx="4818142" cy="1718945"/>
          </a:xfrm>
          <a:prstGeom prst="rect">
            <a:avLst/>
          </a:prstGeom>
        </p:spPr>
        <p:txBody>
          <a:bodyPr lIns="0" tIns="0" rIns="0" bIns="0" rtlCol="0" anchor="t">
            <a:spAutoFit/>
          </a:bodyPr>
          <a:lstStyle/>
          <a:p>
            <a:pPr algn="ctr">
              <a:lnSpc>
                <a:spcPts val="4419"/>
              </a:lnSpc>
            </a:pPr>
            <a:r>
              <a:rPr lang="en-US" sz="3399" i="1" spc="33">
                <a:solidFill>
                  <a:srgbClr val="000000"/>
                </a:solidFill>
                <a:latin typeface="Myriad Light Italics"/>
                <a:ea typeface="Myriad Light Italics"/>
                <a:cs typeface="Myriad Light Italics"/>
                <a:sym typeface="Myriad Light Italics"/>
              </a:rPr>
              <a:t>"It's really, really hard. </a:t>
            </a:r>
          </a:p>
          <a:p>
            <a:pPr algn="ctr">
              <a:lnSpc>
                <a:spcPts val="4419"/>
              </a:lnSpc>
              <a:spcBef>
                <a:spcPct val="0"/>
              </a:spcBef>
            </a:pPr>
            <a:r>
              <a:rPr lang="en-US" sz="3399" i="1" spc="33">
                <a:solidFill>
                  <a:srgbClr val="000000"/>
                </a:solidFill>
                <a:latin typeface="Myriad Light Italics"/>
                <a:ea typeface="Myriad Light Italics"/>
                <a:cs typeface="Myriad Light Italics"/>
                <a:sym typeface="Myriad Light Italics"/>
              </a:rPr>
              <a:t>I think in some weeks, I'm not sleeping.</a:t>
            </a:r>
          </a:p>
        </p:txBody>
      </p:sp>
      <p:sp>
        <p:nvSpPr>
          <p:cNvPr id="13" name="TextBox 13"/>
          <p:cNvSpPr txBox="1"/>
          <p:nvPr/>
        </p:nvSpPr>
        <p:spPr>
          <a:xfrm>
            <a:off x="1631890" y="2773578"/>
            <a:ext cx="8689476" cy="1265294"/>
          </a:xfrm>
          <a:prstGeom prst="rect">
            <a:avLst/>
          </a:prstGeom>
        </p:spPr>
        <p:txBody>
          <a:bodyPr lIns="0" tIns="0" rIns="0" bIns="0" rtlCol="0" anchor="t">
            <a:spAutoFit/>
          </a:bodyPr>
          <a:lstStyle/>
          <a:p>
            <a:pPr algn="l">
              <a:lnSpc>
                <a:spcPts val="3172"/>
              </a:lnSpc>
            </a:pPr>
            <a:r>
              <a:rPr lang="en-US" sz="2758" spc="-30">
                <a:solidFill>
                  <a:srgbClr val="000000"/>
                </a:solidFill>
                <a:latin typeface="Myriad"/>
                <a:ea typeface="Myriad"/>
                <a:cs typeface="Myriad"/>
                <a:sym typeface="Myriad"/>
              </a:rPr>
              <a:t>WHAT IS THE IMPACT </a:t>
            </a:r>
            <a:r>
              <a:rPr lang="en-US" sz="2758" b="1" u="sng" spc="-30">
                <a:solidFill>
                  <a:srgbClr val="000000"/>
                </a:solidFill>
                <a:latin typeface="Myriad Bold"/>
                <a:ea typeface="Myriad Bold"/>
                <a:cs typeface="Myriad Bold"/>
                <a:sym typeface="Myriad Bold"/>
              </a:rPr>
              <a:t>ON CONSULTANTS</a:t>
            </a:r>
            <a:r>
              <a:rPr lang="en-US" sz="2758" spc="-30">
                <a:solidFill>
                  <a:srgbClr val="000000"/>
                </a:solidFill>
                <a:latin typeface="Myriad"/>
                <a:ea typeface="Myriad"/>
                <a:cs typeface="Myriad"/>
                <a:sym typeface="Myriad"/>
              </a:rPr>
              <a:t> TO CONSISTENTLY HOLD SPACE FOR THE CURRENT LEVEL OF CONSULTEES’ PERSONAL STRESS AND TRAUMA? </a:t>
            </a:r>
          </a:p>
        </p:txBody>
      </p:sp>
      <p:sp>
        <p:nvSpPr>
          <p:cNvPr id="14" name="TextBox 14"/>
          <p:cNvSpPr txBox="1"/>
          <p:nvPr/>
        </p:nvSpPr>
        <p:spPr>
          <a:xfrm>
            <a:off x="11446705" y="4784090"/>
            <a:ext cx="4818142" cy="614045"/>
          </a:xfrm>
          <a:prstGeom prst="rect">
            <a:avLst/>
          </a:prstGeom>
        </p:spPr>
        <p:txBody>
          <a:bodyPr lIns="0" tIns="0" rIns="0" bIns="0" rtlCol="0" anchor="t">
            <a:spAutoFit/>
          </a:bodyPr>
          <a:lstStyle/>
          <a:p>
            <a:pPr algn="ctr">
              <a:lnSpc>
                <a:spcPts val="4419"/>
              </a:lnSpc>
              <a:spcBef>
                <a:spcPct val="0"/>
              </a:spcBef>
            </a:pPr>
            <a:r>
              <a:rPr lang="en-US" sz="3399" i="1" spc="33">
                <a:solidFill>
                  <a:srgbClr val="000000"/>
                </a:solidFill>
                <a:latin typeface="Myriad Light Italics"/>
                <a:ea typeface="Myriad Light Italics"/>
                <a:cs typeface="Myriad Light Italics"/>
                <a:sym typeface="Myriad Light Italics"/>
              </a:rPr>
              <a:t>It's exhausting.</a:t>
            </a:r>
          </a:p>
        </p:txBody>
      </p:sp>
      <p:sp>
        <p:nvSpPr>
          <p:cNvPr id="15" name="TextBox 15"/>
          <p:cNvSpPr txBox="1"/>
          <p:nvPr/>
        </p:nvSpPr>
        <p:spPr>
          <a:xfrm>
            <a:off x="11446705" y="4232928"/>
            <a:ext cx="4818142" cy="614045"/>
          </a:xfrm>
          <a:prstGeom prst="rect">
            <a:avLst/>
          </a:prstGeom>
        </p:spPr>
        <p:txBody>
          <a:bodyPr lIns="0" tIns="0" rIns="0" bIns="0" rtlCol="0" anchor="t">
            <a:spAutoFit/>
          </a:bodyPr>
          <a:lstStyle/>
          <a:p>
            <a:pPr algn="ctr">
              <a:lnSpc>
                <a:spcPts val="4419"/>
              </a:lnSpc>
              <a:spcBef>
                <a:spcPct val="0"/>
              </a:spcBef>
            </a:pPr>
            <a:r>
              <a:rPr lang="en-US" sz="3399" i="1" spc="33">
                <a:solidFill>
                  <a:srgbClr val="000000"/>
                </a:solidFill>
                <a:latin typeface="Myriad Light Italics"/>
                <a:ea typeface="Myriad Light Italics"/>
                <a:cs typeface="Myriad Light Italics"/>
                <a:sym typeface="Myriad Light Italics"/>
              </a:rPr>
              <a:t>It's really heavy. </a:t>
            </a:r>
          </a:p>
        </p:txBody>
      </p:sp>
      <p:sp>
        <p:nvSpPr>
          <p:cNvPr id="16" name="TextBox 16"/>
          <p:cNvSpPr txBox="1"/>
          <p:nvPr/>
        </p:nvSpPr>
        <p:spPr>
          <a:xfrm>
            <a:off x="11446705" y="4784090"/>
            <a:ext cx="4818142" cy="2823845"/>
          </a:xfrm>
          <a:prstGeom prst="rect">
            <a:avLst/>
          </a:prstGeom>
        </p:spPr>
        <p:txBody>
          <a:bodyPr lIns="0" tIns="0" rIns="0" bIns="0" rtlCol="0" anchor="t">
            <a:spAutoFit/>
          </a:bodyPr>
          <a:lstStyle/>
          <a:p>
            <a:pPr algn="ctr">
              <a:lnSpc>
                <a:spcPts val="4419"/>
              </a:lnSpc>
            </a:pPr>
            <a:endParaRPr/>
          </a:p>
          <a:p>
            <a:pPr algn="ctr">
              <a:lnSpc>
                <a:spcPts val="4419"/>
              </a:lnSpc>
            </a:pPr>
            <a:r>
              <a:rPr lang="en-US" sz="3399" i="1" spc="33">
                <a:solidFill>
                  <a:srgbClr val="000000"/>
                </a:solidFill>
                <a:latin typeface="Myriad Light Italics"/>
                <a:ea typeface="Myriad Light Italics"/>
                <a:cs typeface="Myriad Light Italics"/>
                <a:sym typeface="Myriad Light Italics"/>
              </a:rPr>
              <a:t>I want some sense of control or support when things just feel so so terrible."</a:t>
            </a:r>
          </a:p>
          <a:p>
            <a:pPr algn="ctr">
              <a:lnSpc>
                <a:spcPts val="4419"/>
              </a:lnSpc>
              <a:spcBef>
                <a:spcPct val="0"/>
              </a:spcBef>
            </a:pPr>
            <a:endParaRPr lang="en-US" sz="3399" i="1" spc="33">
              <a:solidFill>
                <a:srgbClr val="000000"/>
              </a:solidFill>
              <a:latin typeface="Myriad Light Italics"/>
              <a:ea typeface="Myriad Light Italics"/>
              <a:cs typeface="Myriad Light Italics"/>
              <a:sym typeface="Myriad Light Italics"/>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E7F1F1"/>
        </a:solidFill>
        <a:effectLst/>
      </p:bgPr>
    </p:bg>
    <p:spTree>
      <p:nvGrpSpPr>
        <p:cNvPr id="1" name=""/>
        <p:cNvGrpSpPr/>
        <p:nvPr/>
      </p:nvGrpSpPr>
      <p:grpSpPr>
        <a:xfrm>
          <a:off x="0" y="0"/>
          <a:ext cx="0" cy="0"/>
          <a:chOff x="0" y="0"/>
          <a:chExt cx="0" cy="0"/>
        </a:xfrm>
      </p:grpSpPr>
      <p:sp>
        <p:nvSpPr>
          <p:cNvPr id="2" name="Freeform 2"/>
          <p:cNvSpPr/>
          <p:nvPr/>
        </p:nvSpPr>
        <p:spPr>
          <a:xfrm rot="5400000">
            <a:off x="2953021" y="-3699038"/>
            <a:ext cx="12381959" cy="18288000"/>
          </a:xfrm>
          <a:custGeom>
            <a:avLst/>
            <a:gdLst/>
            <a:ahLst/>
            <a:cxnLst/>
            <a:rect l="l" t="t" r="r" b="b"/>
            <a:pathLst>
              <a:path w="12381959" h="18288000">
                <a:moveTo>
                  <a:pt x="0" y="0"/>
                </a:moveTo>
                <a:lnTo>
                  <a:pt x="12381958" y="0"/>
                </a:lnTo>
                <a:lnTo>
                  <a:pt x="12381958" y="18288000"/>
                </a:lnTo>
                <a:lnTo>
                  <a:pt x="0" y="18288000"/>
                </a:lnTo>
                <a:lnTo>
                  <a:pt x="0" y="0"/>
                </a:lnTo>
                <a:close/>
              </a:path>
            </a:pathLst>
          </a:custGeom>
          <a:blipFill>
            <a:blip r:embed="rId3"/>
            <a:stretch>
              <a:fillRect l="-7104" r="-7104"/>
            </a:stretch>
          </a:blipFill>
        </p:spPr>
        <p:txBody>
          <a:bodyPr/>
          <a:lstStyle/>
          <a:p>
            <a:endParaRPr lang="en-US"/>
          </a:p>
        </p:txBody>
      </p:sp>
      <p:grpSp>
        <p:nvGrpSpPr>
          <p:cNvPr id="3" name="Group 3"/>
          <p:cNvGrpSpPr/>
          <p:nvPr/>
        </p:nvGrpSpPr>
        <p:grpSpPr>
          <a:xfrm>
            <a:off x="1028700" y="1028700"/>
            <a:ext cx="16230600" cy="8229600"/>
            <a:chOff x="0" y="0"/>
            <a:chExt cx="4274726" cy="2167467"/>
          </a:xfrm>
        </p:grpSpPr>
        <p:sp>
          <p:nvSpPr>
            <p:cNvPr id="4" name="Freeform 4"/>
            <p:cNvSpPr/>
            <p:nvPr/>
          </p:nvSpPr>
          <p:spPr>
            <a:xfrm>
              <a:off x="0" y="0"/>
              <a:ext cx="4274726" cy="2167467"/>
            </a:xfrm>
            <a:custGeom>
              <a:avLst/>
              <a:gdLst/>
              <a:ahLst/>
              <a:cxnLst/>
              <a:rect l="l" t="t" r="r" b="b"/>
              <a:pathLst>
                <a:path w="4274726" h="2167467">
                  <a:moveTo>
                    <a:pt x="0" y="0"/>
                  </a:moveTo>
                  <a:lnTo>
                    <a:pt x="4274726" y="0"/>
                  </a:lnTo>
                  <a:lnTo>
                    <a:pt x="4274726" y="2167467"/>
                  </a:lnTo>
                  <a:lnTo>
                    <a:pt x="0" y="2167467"/>
                  </a:lnTo>
                  <a:close/>
                </a:path>
              </a:pathLst>
            </a:custGeom>
            <a:solidFill>
              <a:srgbClr val="FFFFFF"/>
            </a:solidFill>
          </p:spPr>
          <p:txBody>
            <a:bodyPr/>
            <a:lstStyle/>
            <a:p>
              <a:endParaRPr lang="en-US"/>
            </a:p>
          </p:txBody>
        </p:sp>
        <p:sp>
          <p:nvSpPr>
            <p:cNvPr id="5" name="TextBox 5"/>
            <p:cNvSpPr txBox="1"/>
            <p:nvPr/>
          </p:nvSpPr>
          <p:spPr>
            <a:xfrm>
              <a:off x="0" y="-28575"/>
              <a:ext cx="4274726" cy="2196042"/>
            </a:xfrm>
            <a:prstGeom prst="rect">
              <a:avLst/>
            </a:prstGeom>
          </p:spPr>
          <p:txBody>
            <a:bodyPr lIns="50800" tIns="50800" rIns="50800" bIns="50800" rtlCol="0" anchor="ctr"/>
            <a:lstStyle/>
            <a:p>
              <a:pPr algn="ctr">
                <a:lnSpc>
                  <a:spcPts val="3088"/>
                </a:lnSpc>
              </a:pPr>
              <a:endParaRPr/>
            </a:p>
          </p:txBody>
        </p:sp>
      </p:grpSp>
      <p:sp>
        <p:nvSpPr>
          <p:cNvPr id="6" name="TextBox 6"/>
          <p:cNvSpPr txBox="1"/>
          <p:nvPr/>
        </p:nvSpPr>
        <p:spPr>
          <a:xfrm>
            <a:off x="1631890" y="1503846"/>
            <a:ext cx="7897682" cy="990400"/>
          </a:xfrm>
          <a:prstGeom prst="rect">
            <a:avLst/>
          </a:prstGeom>
        </p:spPr>
        <p:txBody>
          <a:bodyPr lIns="0" tIns="0" rIns="0" bIns="0" rtlCol="0" anchor="t">
            <a:spAutoFit/>
          </a:bodyPr>
          <a:lstStyle/>
          <a:p>
            <a:pPr algn="l">
              <a:lnSpc>
                <a:spcPts val="6992"/>
              </a:lnSpc>
            </a:pPr>
            <a:r>
              <a:rPr lang="en-US" sz="5589" spc="-61">
                <a:solidFill>
                  <a:srgbClr val="000000"/>
                </a:solidFill>
                <a:latin typeface="Myriad"/>
                <a:ea typeface="Myriad"/>
                <a:cs typeface="Myriad"/>
                <a:sym typeface="Myriad"/>
              </a:rPr>
              <a:t>KEY FINDINGS</a:t>
            </a:r>
          </a:p>
        </p:txBody>
      </p:sp>
      <p:sp>
        <p:nvSpPr>
          <p:cNvPr id="7" name="Freeform 7"/>
          <p:cNvSpPr/>
          <p:nvPr/>
        </p:nvSpPr>
        <p:spPr>
          <a:xfrm>
            <a:off x="697385" y="697385"/>
            <a:ext cx="934505" cy="934505"/>
          </a:xfrm>
          <a:custGeom>
            <a:avLst/>
            <a:gdLst/>
            <a:ahLst/>
            <a:cxnLst/>
            <a:rect l="l" t="t" r="r" b="b"/>
            <a:pathLst>
              <a:path w="934505" h="934505">
                <a:moveTo>
                  <a:pt x="0" y="0"/>
                </a:moveTo>
                <a:lnTo>
                  <a:pt x="934505" y="0"/>
                </a:lnTo>
                <a:lnTo>
                  <a:pt x="934505" y="934505"/>
                </a:lnTo>
                <a:lnTo>
                  <a:pt x="0" y="93450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8" name="TextBox 8"/>
          <p:cNvSpPr txBox="1"/>
          <p:nvPr/>
        </p:nvSpPr>
        <p:spPr>
          <a:xfrm>
            <a:off x="959428" y="774312"/>
            <a:ext cx="410420" cy="675877"/>
          </a:xfrm>
          <a:prstGeom prst="rect">
            <a:avLst/>
          </a:prstGeom>
        </p:spPr>
        <p:txBody>
          <a:bodyPr lIns="0" tIns="0" rIns="0" bIns="0" rtlCol="0" anchor="t">
            <a:spAutoFit/>
          </a:bodyPr>
          <a:lstStyle/>
          <a:p>
            <a:pPr marL="0" lvl="0" indent="0" algn="ctr">
              <a:lnSpc>
                <a:spcPts val="4893"/>
              </a:lnSpc>
              <a:spcBef>
                <a:spcPct val="0"/>
              </a:spcBef>
            </a:pPr>
            <a:r>
              <a:rPr lang="en-US" sz="3764" spc="37">
                <a:solidFill>
                  <a:srgbClr val="000000"/>
                </a:solidFill>
                <a:latin typeface="Myriad"/>
                <a:ea typeface="Myriad"/>
                <a:cs typeface="Myriad"/>
                <a:sym typeface="Myriad"/>
              </a:rPr>
              <a:t>2</a:t>
            </a:r>
          </a:p>
        </p:txBody>
      </p:sp>
      <p:grpSp>
        <p:nvGrpSpPr>
          <p:cNvPr id="9" name="Group 9"/>
          <p:cNvGrpSpPr/>
          <p:nvPr/>
        </p:nvGrpSpPr>
        <p:grpSpPr>
          <a:xfrm>
            <a:off x="10970161" y="1325491"/>
            <a:ext cx="5771230" cy="7632478"/>
            <a:chOff x="0" y="0"/>
            <a:chExt cx="1519995" cy="2010200"/>
          </a:xfrm>
        </p:grpSpPr>
        <p:sp>
          <p:nvSpPr>
            <p:cNvPr id="10" name="Freeform 10"/>
            <p:cNvSpPr/>
            <p:nvPr/>
          </p:nvSpPr>
          <p:spPr>
            <a:xfrm>
              <a:off x="0" y="0"/>
              <a:ext cx="1519995" cy="2010200"/>
            </a:xfrm>
            <a:custGeom>
              <a:avLst/>
              <a:gdLst/>
              <a:ahLst/>
              <a:cxnLst/>
              <a:rect l="l" t="t" r="r" b="b"/>
              <a:pathLst>
                <a:path w="1519995" h="2010200">
                  <a:moveTo>
                    <a:pt x="0" y="0"/>
                  </a:moveTo>
                  <a:lnTo>
                    <a:pt x="1519995" y="0"/>
                  </a:lnTo>
                  <a:lnTo>
                    <a:pt x="1519995" y="2010200"/>
                  </a:lnTo>
                  <a:lnTo>
                    <a:pt x="0" y="2010200"/>
                  </a:lnTo>
                  <a:close/>
                </a:path>
              </a:pathLst>
            </a:custGeom>
            <a:solidFill>
              <a:srgbClr val="BFD2BA"/>
            </a:solidFill>
          </p:spPr>
          <p:txBody>
            <a:bodyPr/>
            <a:lstStyle/>
            <a:p>
              <a:endParaRPr lang="en-US"/>
            </a:p>
          </p:txBody>
        </p:sp>
        <p:sp>
          <p:nvSpPr>
            <p:cNvPr id="11" name="TextBox 11"/>
            <p:cNvSpPr txBox="1"/>
            <p:nvPr/>
          </p:nvSpPr>
          <p:spPr>
            <a:xfrm>
              <a:off x="0" y="-76200"/>
              <a:ext cx="1519995" cy="2086400"/>
            </a:xfrm>
            <a:prstGeom prst="rect">
              <a:avLst/>
            </a:prstGeom>
          </p:spPr>
          <p:txBody>
            <a:bodyPr lIns="50800" tIns="50800" rIns="50800" bIns="50800" rtlCol="0" anchor="ctr"/>
            <a:lstStyle/>
            <a:p>
              <a:pPr algn="l">
                <a:lnSpc>
                  <a:spcPts val="3088"/>
                </a:lnSpc>
              </a:pPr>
              <a:endParaRPr/>
            </a:p>
          </p:txBody>
        </p:sp>
      </p:grpSp>
      <p:sp>
        <p:nvSpPr>
          <p:cNvPr id="12" name="TextBox 12"/>
          <p:cNvSpPr txBox="1"/>
          <p:nvPr/>
        </p:nvSpPr>
        <p:spPr>
          <a:xfrm>
            <a:off x="11446705" y="2562542"/>
            <a:ext cx="4818142" cy="1718945"/>
          </a:xfrm>
          <a:prstGeom prst="rect">
            <a:avLst/>
          </a:prstGeom>
        </p:spPr>
        <p:txBody>
          <a:bodyPr lIns="0" tIns="0" rIns="0" bIns="0" rtlCol="0" anchor="t">
            <a:spAutoFit/>
          </a:bodyPr>
          <a:lstStyle/>
          <a:p>
            <a:pPr algn="ctr">
              <a:lnSpc>
                <a:spcPts val="4419"/>
              </a:lnSpc>
              <a:spcBef>
                <a:spcPct val="0"/>
              </a:spcBef>
            </a:pPr>
            <a:r>
              <a:rPr lang="en-US" sz="3399" i="1" spc="33">
                <a:solidFill>
                  <a:srgbClr val="000000"/>
                </a:solidFill>
                <a:latin typeface="Myriad Light Italics"/>
                <a:ea typeface="Myriad Light Italics"/>
                <a:cs typeface="Myriad Light Italics"/>
                <a:sym typeface="Myriad Light Italics"/>
              </a:rPr>
              <a:t>"It could feel business as usual, but it's not. It's me dissociating. </a:t>
            </a:r>
          </a:p>
        </p:txBody>
      </p:sp>
      <p:sp>
        <p:nvSpPr>
          <p:cNvPr id="13" name="TextBox 13"/>
          <p:cNvSpPr txBox="1"/>
          <p:nvPr/>
        </p:nvSpPr>
        <p:spPr>
          <a:xfrm>
            <a:off x="1631890" y="2773578"/>
            <a:ext cx="8689476" cy="1265294"/>
          </a:xfrm>
          <a:prstGeom prst="rect">
            <a:avLst/>
          </a:prstGeom>
        </p:spPr>
        <p:txBody>
          <a:bodyPr lIns="0" tIns="0" rIns="0" bIns="0" rtlCol="0" anchor="t">
            <a:spAutoFit/>
          </a:bodyPr>
          <a:lstStyle/>
          <a:p>
            <a:pPr algn="l">
              <a:lnSpc>
                <a:spcPts val="3172"/>
              </a:lnSpc>
            </a:pPr>
            <a:r>
              <a:rPr lang="en-US" sz="2758" spc="-30">
                <a:solidFill>
                  <a:srgbClr val="000000"/>
                </a:solidFill>
                <a:latin typeface="Myriad"/>
                <a:ea typeface="Myriad"/>
                <a:cs typeface="Myriad"/>
                <a:sym typeface="Myriad"/>
              </a:rPr>
              <a:t>WHAT IS THE IMPACT </a:t>
            </a:r>
            <a:r>
              <a:rPr lang="en-US" sz="2758" b="1" u="sng" spc="-30">
                <a:solidFill>
                  <a:srgbClr val="000000"/>
                </a:solidFill>
                <a:latin typeface="Myriad Bold"/>
                <a:ea typeface="Myriad Bold"/>
                <a:cs typeface="Myriad Bold"/>
                <a:sym typeface="Myriad Bold"/>
              </a:rPr>
              <a:t>ON CONSULTANTS</a:t>
            </a:r>
            <a:r>
              <a:rPr lang="en-US" sz="2758" spc="-30">
                <a:solidFill>
                  <a:srgbClr val="000000"/>
                </a:solidFill>
                <a:latin typeface="Myriad"/>
                <a:ea typeface="Myriad"/>
                <a:cs typeface="Myriad"/>
                <a:sym typeface="Myriad"/>
              </a:rPr>
              <a:t> TO CONSISTENTLY HOLD SPACE FOR THE CURRENT LEVEL OF CONSULTEES’ PERSONAL STRESS AND TRAUMA? </a:t>
            </a:r>
          </a:p>
        </p:txBody>
      </p:sp>
      <p:sp>
        <p:nvSpPr>
          <p:cNvPr id="14" name="TextBox 14"/>
          <p:cNvSpPr txBox="1"/>
          <p:nvPr/>
        </p:nvSpPr>
        <p:spPr>
          <a:xfrm>
            <a:off x="11446705" y="4198575"/>
            <a:ext cx="4818142" cy="614045"/>
          </a:xfrm>
          <a:prstGeom prst="rect">
            <a:avLst/>
          </a:prstGeom>
        </p:spPr>
        <p:txBody>
          <a:bodyPr lIns="0" tIns="0" rIns="0" bIns="0" rtlCol="0" anchor="t">
            <a:spAutoFit/>
          </a:bodyPr>
          <a:lstStyle/>
          <a:p>
            <a:pPr algn="ctr">
              <a:lnSpc>
                <a:spcPts val="4419"/>
              </a:lnSpc>
              <a:spcBef>
                <a:spcPct val="0"/>
              </a:spcBef>
            </a:pPr>
            <a:r>
              <a:rPr lang="en-US" sz="3399" i="1" spc="33">
                <a:solidFill>
                  <a:srgbClr val="000000"/>
                </a:solidFill>
                <a:latin typeface="Myriad Light Italics"/>
                <a:ea typeface="Myriad Light Italics"/>
                <a:cs typeface="Myriad Light Italics"/>
                <a:sym typeface="Myriad Light Italics"/>
              </a:rPr>
              <a:t>It's me in fix it mode. </a:t>
            </a:r>
          </a:p>
        </p:txBody>
      </p:sp>
      <p:sp>
        <p:nvSpPr>
          <p:cNvPr id="15" name="TextBox 15"/>
          <p:cNvSpPr txBox="1"/>
          <p:nvPr/>
        </p:nvSpPr>
        <p:spPr>
          <a:xfrm>
            <a:off x="11446705" y="4772342"/>
            <a:ext cx="4818142" cy="1718945"/>
          </a:xfrm>
          <a:prstGeom prst="rect">
            <a:avLst/>
          </a:prstGeom>
        </p:spPr>
        <p:txBody>
          <a:bodyPr lIns="0" tIns="0" rIns="0" bIns="0" rtlCol="0" anchor="t">
            <a:spAutoFit/>
          </a:bodyPr>
          <a:lstStyle/>
          <a:p>
            <a:pPr algn="ctr">
              <a:lnSpc>
                <a:spcPts val="4419"/>
              </a:lnSpc>
              <a:spcBef>
                <a:spcPct val="0"/>
              </a:spcBef>
            </a:pPr>
            <a:r>
              <a:rPr lang="en-US" sz="3399" i="1" spc="33">
                <a:solidFill>
                  <a:srgbClr val="000000"/>
                </a:solidFill>
                <a:latin typeface="Myriad Light Italics"/>
                <a:ea typeface="Myriad Light Italics"/>
                <a:cs typeface="Myriad Light Italics"/>
                <a:sym typeface="Myriad Light Italics"/>
              </a:rPr>
              <a:t>I feel sometimes cold, people  telling really hard stories, and I'm like "Oh ... okay ..."</a:t>
            </a:r>
          </a:p>
        </p:txBody>
      </p:sp>
      <p:sp>
        <p:nvSpPr>
          <p:cNvPr id="16" name="TextBox 16"/>
          <p:cNvSpPr txBox="1"/>
          <p:nvPr/>
        </p:nvSpPr>
        <p:spPr>
          <a:xfrm>
            <a:off x="11446705" y="6453187"/>
            <a:ext cx="4818142" cy="1166495"/>
          </a:xfrm>
          <a:prstGeom prst="rect">
            <a:avLst/>
          </a:prstGeom>
        </p:spPr>
        <p:txBody>
          <a:bodyPr lIns="0" tIns="0" rIns="0" bIns="0" rtlCol="0" anchor="t">
            <a:spAutoFit/>
          </a:bodyPr>
          <a:lstStyle/>
          <a:p>
            <a:pPr algn="ctr">
              <a:lnSpc>
                <a:spcPts val="4419"/>
              </a:lnSpc>
              <a:spcBef>
                <a:spcPct val="0"/>
              </a:spcBef>
            </a:pPr>
            <a:r>
              <a:rPr lang="en-US" sz="3399" i="1" spc="33">
                <a:solidFill>
                  <a:srgbClr val="000000"/>
                </a:solidFill>
                <a:latin typeface="Myriad Light Italics"/>
                <a:ea typeface="Myriad Light Italics"/>
                <a:cs typeface="Myriad Light Italics"/>
                <a:sym typeface="Myriad Light Italics"/>
              </a:rPr>
              <a:t>It is my way of... almost compartmentalizing."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E7F1F1"/>
        </a:solidFill>
        <a:effectLst/>
      </p:bgPr>
    </p:bg>
    <p:spTree>
      <p:nvGrpSpPr>
        <p:cNvPr id="1" name=""/>
        <p:cNvGrpSpPr/>
        <p:nvPr/>
      </p:nvGrpSpPr>
      <p:grpSpPr>
        <a:xfrm>
          <a:off x="0" y="0"/>
          <a:ext cx="0" cy="0"/>
          <a:chOff x="0" y="0"/>
          <a:chExt cx="0" cy="0"/>
        </a:xfrm>
      </p:grpSpPr>
      <p:sp>
        <p:nvSpPr>
          <p:cNvPr id="2" name="Freeform 2"/>
          <p:cNvSpPr/>
          <p:nvPr/>
        </p:nvSpPr>
        <p:spPr>
          <a:xfrm rot="5400000">
            <a:off x="2953021" y="-3699038"/>
            <a:ext cx="12381959" cy="18288000"/>
          </a:xfrm>
          <a:custGeom>
            <a:avLst/>
            <a:gdLst/>
            <a:ahLst/>
            <a:cxnLst/>
            <a:rect l="l" t="t" r="r" b="b"/>
            <a:pathLst>
              <a:path w="12381959" h="18288000">
                <a:moveTo>
                  <a:pt x="0" y="0"/>
                </a:moveTo>
                <a:lnTo>
                  <a:pt x="12381958" y="0"/>
                </a:lnTo>
                <a:lnTo>
                  <a:pt x="12381958" y="18288000"/>
                </a:lnTo>
                <a:lnTo>
                  <a:pt x="0" y="18288000"/>
                </a:lnTo>
                <a:lnTo>
                  <a:pt x="0" y="0"/>
                </a:lnTo>
                <a:close/>
              </a:path>
            </a:pathLst>
          </a:custGeom>
          <a:blipFill>
            <a:blip r:embed="rId3"/>
            <a:stretch>
              <a:fillRect l="-7104" r="-7104"/>
            </a:stretch>
          </a:blipFill>
        </p:spPr>
        <p:txBody>
          <a:bodyPr/>
          <a:lstStyle/>
          <a:p>
            <a:endParaRPr lang="en-US"/>
          </a:p>
        </p:txBody>
      </p:sp>
      <p:grpSp>
        <p:nvGrpSpPr>
          <p:cNvPr id="3" name="Group 3"/>
          <p:cNvGrpSpPr/>
          <p:nvPr/>
        </p:nvGrpSpPr>
        <p:grpSpPr>
          <a:xfrm>
            <a:off x="1028700" y="1028700"/>
            <a:ext cx="16230600" cy="8229600"/>
            <a:chOff x="0" y="0"/>
            <a:chExt cx="4274726" cy="2167467"/>
          </a:xfrm>
        </p:grpSpPr>
        <p:sp>
          <p:nvSpPr>
            <p:cNvPr id="4" name="Freeform 4"/>
            <p:cNvSpPr/>
            <p:nvPr/>
          </p:nvSpPr>
          <p:spPr>
            <a:xfrm>
              <a:off x="0" y="0"/>
              <a:ext cx="4274726" cy="2167467"/>
            </a:xfrm>
            <a:custGeom>
              <a:avLst/>
              <a:gdLst/>
              <a:ahLst/>
              <a:cxnLst/>
              <a:rect l="l" t="t" r="r" b="b"/>
              <a:pathLst>
                <a:path w="4274726" h="2167467">
                  <a:moveTo>
                    <a:pt x="0" y="0"/>
                  </a:moveTo>
                  <a:lnTo>
                    <a:pt x="4274726" y="0"/>
                  </a:lnTo>
                  <a:lnTo>
                    <a:pt x="4274726" y="2167467"/>
                  </a:lnTo>
                  <a:lnTo>
                    <a:pt x="0" y="2167467"/>
                  </a:lnTo>
                  <a:close/>
                </a:path>
              </a:pathLst>
            </a:custGeom>
            <a:solidFill>
              <a:srgbClr val="FFFFFF"/>
            </a:solidFill>
          </p:spPr>
          <p:txBody>
            <a:bodyPr/>
            <a:lstStyle/>
            <a:p>
              <a:endParaRPr lang="en-US"/>
            </a:p>
          </p:txBody>
        </p:sp>
        <p:sp>
          <p:nvSpPr>
            <p:cNvPr id="5" name="TextBox 5"/>
            <p:cNvSpPr txBox="1"/>
            <p:nvPr/>
          </p:nvSpPr>
          <p:spPr>
            <a:xfrm>
              <a:off x="0" y="-28575"/>
              <a:ext cx="4274726" cy="2196042"/>
            </a:xfrm>
            <a:prstGeom prst="rect">
              <a:avLst/>
            </a:prstGeom>
          </p:spPr>
          <p:txBody>
            <a:bodyPr lIns="50800" tIns="50800" rIns="50800" bIns="50800" rtlCol="0" anchor="ctr"/>
            <a:lstStyle/>
            <a:p>
              <a:pPr algn="ctr">
                <a:lnSpc>
                  <a:spcPts val="3088"/>
                </a:lnSpc>
              </a:pPr>
              <a:endParaRPr/>
            </a:p>
          </p:txBody>
        </p:sp>
      </p:grpSp>
      <p:sp>
        <p:nvSpPr>
          <p:cNvPr id="6" name="TextBox 6"/>
          <p:cNvSpPr txBox="1"/>
          <p:nvPr/>
        </p:nvSpPr>
        <p:spPr>
          <a:xfrm>
            <a:off x="1631890" y="1503846"/>
            <a:ext cx="7897682" cy="990400"/>
          </a:xfrm>
          <a:prstGeom prst="rect">
            <a:avLst/>
          </a:prstGeom>
        </p:spPr>
        <p:txBody>
          <a:bodyPr lIns="0" tIns="0" rIns="0" bIns="0" rtlCol="0" anchor="t">
            <a:spAutoFit/>
          </a:bodyPr>
          <a:lstStyle/>
          <a:p>
            <a:pPr algn="l">
              <a:lnSpc>
                <a:spcPts val="6992"/>
              </a:lnSpc>
            </a:pPr>
            <a:r>
              <a:rPr lang="en-US" sz="5589" spc="-61">
                <a:solidFill>
                  <a:srgbClr val="000000"/>
                </a:solidFill>
                <a:latin typeface="Myriad"/>
                <a:ea typeface="Myriad"/>
                <a:cs typeface="Myriad"/>
                <a:sym typeface="Myriad"/>
              </a:rPr>
              <a:t>KEY FINDINGS</a:t>
            </a:r>
          </a:p>
        </p:txBody>
      </p:sp>
      <p:sp>
        <p:nvSpPr>
          <p:cNvPr id="7" name="Freeform 7"/>
          <p:cNvSpPr/>
          <p:nvPr/>
        </p:nvSpPr>
        <p:spPr>
          <a:xfrm>
            <a:off x="697385" y="697385"/>
            <a:ext cx="934505" cy="934505"/>
          </a:xfrm>
          <a:custGeom>
            <a:avLst/>
            <a:gdLst/>
            <a:ahLst/>
            <a:cxnLst/>
            <a:rect l="l" t="t" r="r" b="b"/>
            <a:pathLst>
              <a:path w="934505" h="934505">
                <a:moveTo>
                  <a:pt x="0" y="0"/>
                </a:moveTo>
                <a:lnTo>
                  <a:pt x="934505" y="0"/>
                </a:lnTo>
                <a:lnTo>
                  <a:pt x="934505" y="934505"/>
                </a:lnTo>
                <a:lnTo>
                  <a:pt x="0" y="93450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8" name="TextBox 8"/>
          <p:cNvSpPr txBox="1"/>
          <p:nvPr/>
        </p:nvSpPr>
        <p:spPr>
          <a:xfrm>
            <a:off x="959428" y="774312"/>
            <a:ext cx="410420" cy="675877"/>
          </a:xfrm>
          <a:prstGeom prst="rect">
            <a:avLst/>
          </a:prstGeom>
        </p:spPr>
        <p:txBody>
          <a:bodyPr lIns="0" tIns="0" rIns="0" bIns="0" rtlCol="0" anchor="t">
            <a:spAutoFit/>
          </a:bodyPr>
          <a:lstStyle/>
          <a:p>
            <a:pPr marL="0" lvl="0" indent="0" algn="ctr">
              <a:lnSpc>
                <a:spcPts val="4893"/>
              </a:lnSpc>
              <a:spcBef>
                <a:spcPct val="0"/>
              </a:spcBef>
            </a:pPr>
            <a:r>
              <a:rPr lang="en-US" sz="3764" spc="37">
                <a:solidFill>
                  <a:srgbClr val="000000"/>
                </a:solidFill>
                <a:latin typeface="Myriad"/>
                <a:ea typeface="Myriad"/>
                <a:cs typeface="Myriad"/>
                <a:sym typeface="Myriad"/>
              </a:rPr>
              <a:t>2</a:t>
            </a:r>
          </a:p>
        </p:txBody>
      </p:sp>
      <p:grpSp>
        <p:nvGrpSpPr>
          <p:cNvPr id="9" name="Group 9"/>
          <p:cNvGrpSpPr/>
          <p:nvPr/>
        </p:nvGrpSpPr>
        <p:grpSpPr>
          <a:xfrm>
            <a:off x="10970161" y="1325491"/>
            <a:ext cx="5771230" cy="7632478"/>
            <a:chOff x="0" y="0"/>
            <a:chExt cx="1519995" cy="2010200"/>
          </a:xfrm>
        </p:grpSpPr>
        <p:sp>
          <p:nvSpPr>
            <p:cNvPr id="10" name="Freeform 10"/>
            <p:cNvSpPr/>
            <p:nvPr/>
          </p:nvSpPr>
          <p:spPr>
            <a:xfrm>
              <a:off x="0" y="0"/>
              <a:ext cx="1519995" cy="2010200"/>
            </a:xfrm>
            <a:custGeom>
              <a:avLst/>
              <a:gdLst/>
              <a:ahLst/>
              <a:cxnLst/>
              <a:rect l="l" t="t" r="r" b="b"/>
              <a:pathLst>
                <a:path w="1519995" h="2010200">
                  <a:moveTo>
                    <a:pt x="0" y="0"/>
                  </a:moveTo>
                  <a:lnTo>
                    <a:pt x="1519995" y="0"/>
                  </a:lnTo>
                  <a:lnTo>
                    <a:pt x="1519995" y="2010200"/>
                  </a:lnTo>
                  <a:lnTo>
                    <a:pt x="0" y="2010200"/>
                  </a:lnTo>
                  <a:close/>
                </a:path>
              </a:pathLst>
            </a:custGeom>
            <a:solidFill>
              <a:srgbClr val="BFD2BA"/>
            </a:solidFill>
          </p:spPr>
          <p:txBody>
            <a:bodyPr/>
            <a:lstStyle/>
            <a:p>
              <a:endParaRPr lang="en-US"/>
            </a:p>
          </p:txBody>
        </p:sp>
        <p:sp>
          <p:nvSpPr>
            <p:cNvPr id="11" name="TextBox 11"/>
            <p:cNvSpPr txBox="1"/>
            <p:nvPr/>
          </p:nvSpPr>
          <p:spPr>
            <a:xfrm>
              <a:off x="0" y="-76200"/>
              <a:ext cx="1519995" cy="2086400"/>
            </a:xfrm>
            <a:prstGeom prst="rect">
              <a:avLst/>
            </a:prstGeom>
          </p:spPr>
          <p:txBody>
            <a:bodyPr lIns="50800" tIns="50800" rIns="50800" bIns="50800" rtlCol="0" anchor="ctr"/>
            <a:lstStyle/>
            <a:p>
              <a:pPr algn="l">
                <a:lnSpc>
                  <a:spcPts val="3088"/>
                </a:lnSpc>
              </a:pPr>
              <a:endParaRPr/>
            </a:p>
          </p:txBody>
        </p:sp>
      </p:grpSp>
      <p:sp>
        <p:nvSpPr>
          <p:cNvPr id="12" name="TextBox 12"/>
          <p:cNvSpPr txBox="1"/>
          <p:nvPr/>
        </p:nvSpPr>
        <p:spPr>
          <a:xfrm>
            <a:off x="11446705" y="2042478"/>
            <a:ext cx="4818142" cy="6144895"/>
          </a:xfrm>
          <a:prstGeom prst="rect">
            <a:avLst/>
          </a:prstGeom>
        </p:spPr>
        <p:txBody>
          <a:bodyPr lIns="0" tIns="0" rIns="0" bIns="0" rtlCol="0" anchor="t">
            <a:spAutoFit/>
          </a:bodyPr>
          <a:lstStyle/>
          <a:p>
            <a:pPr algn="ctr">
              <a:lnSpc>
                <a:spcPts val="3679"/>
              </a:lnSpc>
            </a:pPr>
            <a:r>
              <a:rPr lang="en-US" sz="3199" i="1" spc="31">
                <a:solidFill>
                  <a:srgbClr val="000000"/>
                </a:solidFill>
                <a:latin typeface="Myriad Light Italics"/>
                <a:ea typeface="Myriad Light Italics"/>
                <a:cs typeface="Myriad Light Italics"/>
                <a:sym typeface="Myriad Light Italics"/>
              </a:rPr>
              <a:t>“One of my teachers had confided in me that her father was detained, and it was just absolutely devastating.   </a:t>
            </a:r>
          </a:p>
          <a:p>
            <a:pPr algn="ctr">
              <a:lnSpc>
                <a:spcPts val="3679"/>
              </a:lnSpc>
            </a:pPr>
            <a:r>
              <a:rPr lang="en-US" sz="3199" i="1" spc="31">
                <a:solidFill>
                  <a:srgbClr val="000000"/>
                </a:solidFill>
                <a:latin typeface="Myriad Light Italics"/>
                <a:ea typeface="Myriad Light Italics"/>
                <a:cs typeface="Myriad Light Italics"/>
                <a:sym typeface="Myriad Light Italics"/>
              </a:rPr>
              <a:t> I am a daughter of an immigrant ... </a:t>
            </a:r>
          </a:p>
          <a:p>
            <a:pPr algn="ctr">
              <a:lnSpc>
                <a:spcPts val="3679"/>
              </a:lnSpc>
            </a:pPr>
            <a:r>
              <a:rPr lang="en-US" sz="3199" i="1" spc="31">
                <a:solidFill>
                  <a:srgbClr val="000000"/>
                </a:solidFill>
                <a:latin typeface="Myriad Light Italics"/>
                <a:ea typeface="Myriad Light Italics"/>
                <a:cs typeface="Myriad Light Italics"/>
                <a:sym typeface="Myriad Light Italics"/>
              </a:rPr>
              <a:t>wife of an immigrant ... </a:t>
            </a:r>
          </a:p>
          <a:p>
            <a:pPr algn="ctr">
              <a:lnSpc>
                <a:spcPts val="3679"/>
              </a:lnSpc>
            </a:pPr>
            <a:r>
              <a:rPr lang="en-US" sz="3199" i="1" spc="31">
                <a:solidFill>
                  <a:srgbClr val="000000"/>
                </a:solidFill>
                <a:latin typeface="Myriad Light Italics"/>
                <a:ea typeface="Myriad Light Italics"/>
                <a:cs typeface="Myriad Light Italics"/>
                <a:sym typeface="Myriad Light Italics"/>
              </a:rPr>
              <a:t>It brought up a lot in me …and it really pushed me to find resources for her and even her family, which is kind of out of the scope, in a way, </a:t>
            </a:r>
          </a:p>
          <a:p>
            <a:pPr algn="ctr">
              <a:lnSpc>
                <a:spcPts val="3679"/>
              </a:lnSpc>
            </a:pPr>
            <a:r>
              <a:rPr lang="en-US" sz="3199" i="1" spc="31">
                <a:solidFill>
                  <a:srgbClr val="000000"/>
                </a:solidFill>
                <a:latin typeface="Myriad Light Italics"/>
                <a:ea typeface="Myriad Light Italics"/>
                <a:cs typeface="Myriad Light Italics"/>
                <a:sym typeface="Myriad Light Italics"/>
              </a:rPr>
              <a:t>of our role.”</a:t>
            </a:r>
          </a:p>
        </p:txBody>
      </p:sp>
      <p:sp>
        <p:nvSpPr>
          <p:cNvPr id="13" name="TextBox 13"/>
          <p:cNvSpPr txBox="1"/>
          <p:nvPr/>
        </p:nvSpPr>
        <p:spPr>
          <a:xfrm>
            <a:off x="1631890" y="2773578"/>
            <a:ext cx="8689476" cy="1265294"/>
          </a:xfrm>
          <a:prstGeom prst="rect">
            <a:avLst/>
          </a:prstGeom>
        </p:spPr>
        <p:txBody>
          <a:bodyPr lIns="0" tIns="0" rIns="0" bIns="0" rtlCol="0" anchor="t">
            <a:spAutoFit/>
          </a:bodyPr>
          <a:lstStyle/>
          <a:p>
            <a:pPr algn="l">
              <a:lnSpc>
                <a:spcPts val="3172"/>
              </a:lnSpc>
            </a:pPr>
            <a:r>
              <a:rPr lang="en-US" sz="2758" spc="-30">
                <a:solidFill>
                  <a:srgbClr val="000000"/>
                </a:solidFill>
                <a:latin typeface="Myriad"/>
                <a:ea typeface="Myriad"/>
                <a:cs typeface="Myriad"/>
                <a:sym typeface="Myriad"/>
              </a:rPr>
              <a:t>WHAT IS THE IMPACT </a:t>
            </a:r>
            <a:r>
              <a:rPr lang="en-US" sz="2758" b="1" u="sng" spc="-30">
                <a:solidFill>
                  <a:srgbClr val="000000"/>
                </a:solidFill>
                <a:latin typeface="Myriad Bold"/>
                <a:ea typeface="Myriad Bold"/>
                <a:cs typeface="Myriad Bold"/>
                <a:sym typeface="Myriad Bold"/>
              </a:rPr>
              <a:t>ON CONSULTANTS</a:t>
            </a:r>
            <a:r>
              <a:rPr lang="en-US" sz="2758" spc="-30">
                <a:solidFill>
                  <a:srgbClr val="000000"/>
                </a:solidFill>
                <a:latin typeface="Myriad"/>
                <a:ea typeface="Myriad"/>
                <a:cs typeface="Myriad"/>
                <a:sym typeface="Myriad"/>
              </a:rPr>
              <a:t> TO CONSISTENTLY HOLD SPACE FOR THE CURRENT LEVEL OF CONSULTEES’ PERSONAL STRESS AND TRAUMA?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E7F1F1"/>
        </a:solidFill>
        <a:effectLst/>
      </p:bgPr>
    </p:bg>
    <p:spTree>
      <p:nvGrpSpPr>
        <p:cNvPr id="1" name=""/>
        <p:cNvGrpSpPr/>
        <p:nvPr/>
      </p:nvGrpSpPr>
      <p:grpSpPr>
        <a:xfrm>
          <a:off x="0" y="0"/>
          <a:ext cx="0" cy="0"/>
          <a:chOff x="0" y="0"/>
          <a:chExt cx="0" cy="0"/>
        </a:xfrm>
      </p:grpSpPr>
      <p:sp>
        <p:nvSpPr>
          <p:cNvPr id="2" name="Freeform 2"/>
          <p:cNvSpPr/>
          <p:nvPr/>
        </p:nvSpPr>
        <p:spPr>
          <a:xfrm rot="5400000">
            <a:off x="2953021" y="-3699038"/>
            <a:ext cx="12381959" cy="18288000"/>
          </a:xfrm>
          <a:custGeom>
            <a:avLst/>
            <a:gdLst/>
            <a:ahLst/>
            <a:cxnLst/>
            <a:rect l="l" t="t" r="r" b="b"/>
            <a:pathLst>
              <a:path w="12381959" h="18288000">
                <a:moveTo>
                  <a:pt x="0" y="0"/>
                </a:moveTo>
                <a:lnTo>
                  <a:pt x="12381958" y="0"/>
                </a:lnTo>
                <a:lnTo>
                  <a:pt x="12381958" y="18288000"/>
                </a:lnTo>
                <a:lnTo>
                  <a:pt x="0" y="18288000"/>
                </a:lnTo>
                <a:lnTo>
                  <a:pt x="0" y="0"/>
                </a:lnTo>
                <a:close/>
              </a:path>
            </a:pathLst>
          </a:custGeom>
          <a:blipFill>
            <a:blip r:embed="rId3"/>
            <a:stretch>
              <a:fillRect l="-7104" r="-7104"/>
            </a:stretch>
          </a:blipFill>
        </p:spPr>
        <p:txBody>
          <a:bodyPr/>
          <a:lstStyle/>
          <a:p>
            <a:endParaRPr lang="en-US"/>
          </a:p>
        </p:txBody>
      </p:sp>
      <p:grpSp>
        <p:nvGrpSpPr>
          <p:cNvPr id="3" name="Group 3"/>
          <p:cNvGrpSpPr/>
          <p:nvPr/>
        </p:nvGrpSpPr>
        <p:grpSpPr>
          <a:xfrm>
            <a:off x="1028700" y="1028700"/>
            <a:ext cx="16230600" cy="8229600"/>
            <a:chOff x="0" y="0"/>
            <a:chExt cx="4274726" cy="2167467"/>
          </a:xfrm>
        </p:grpSpPr>
        <p:sp>
          <p:nvSpPr>
            <p:cNvPr id="4" name="Freeform 4"/>
            <p:cNvSpPr/>
            <p:nvPr/>
          </p:nvSpPr>
          <p:spPr>
            <a:xfrm>
              <a:off x="0" y="0"/>
              <a:ext cx="4274726" cy="2167467"/>
            </a:xfrm>
            <a:custGeom>
              <a:avLst/>
              <a:gdLst/>
              <a:ahLst/>
              <a:cxnLst/>
              <a:rect l="l" t="t" r="r" b="b"/>
              <a:pathLst>
                <a:path w="4274726" h="2167467">
                  <a:moveTo>
                    <a:pt x="0" y="0"/>
                  </a:moveTo>
                  <a:lnTo>
                    <a:pt x="4274726" y="0"/>
                  </a:lnTo>
                  <a:lnTo>
                    <a:pt x="4274726" y="2167467"/>
                  </a:lnTo>
                  <a:lnTo>
                    <a:pt x="0" y="2167467"/>
                  </a:lnTo>
                  <a:close/>
                </a:path>
              </a:pathLst>
            </a:custGeom>
            <a:solidFill>
              <a:srgbClr val="FFFFFF"/>
            </a:solidFill>
          </p:spPr>
          <p:txBody>
            <a:bodyPr/>
            <a:lstStyle/>
            <a:p>
              <a:endParaRPr lang="en-US"/>
            </a:p>
          </p:txBody>
        </p:sp>
        <p:sp>
          <p:nvSpPr>
            <p:cNvPr id="5" name="TextBox 5"/>
            <p:cNvSpPr txBox="1"/>
            <p:nvPr/>
          </p:nvSpPr>
          <p:spPr>
            <a:xfrm>
              <a:off x="0" y="-28575"/>
              <a:ext cx="4274726" cy="2196042"/>
            </a:xfrm>
            <a:prstGeom prst="rect">
              <a:avLst/>
            </a:prstGeom>
          </p:spPr>
          <p:txBody>
            <a:bodyPr lIns="50800" tIns="50800" rIns="50800" bIns="50800" rtlCol="0" anchor="ctr"/>
            <a:lstStyle/>
            <a:p>
              <a:pPr algn="ctr">
                <a:lnSpc>
                  <a:spcPts val="3088"/>
                </a:lnSpc>
              </a:pPr>
              <a:endParaRPr/>
            </a:p>
          </p:txBody>
        </p:sp>
      </p:grpSp>
      <p:sp>
        <p:nvSpPr>
          <p:cNvPr id="6" name="TextBox 6"/>
          <p:cNvSpPr txBox="1"/>
          <p:nvPr/>
        </p:nvSpPr>
        <p:spPr>
          <a:xfrm>
            <a:off x="1631890" y="1503846"/>
            <a:ext cx="7897682" cy="990400"/>
          </a:xfrm>
          <a:prstGeom prst="rect">
            <a:avLst/>
          </a:prstGeom>
        </p:spPr>
        <p:txBody>
          <a:bodyPr lIns="0" tIns="0" rIns="0" bIns="0" rtlCol="0" anchor="t">
            <a:spAutoFit/>
          </a:bodyPr>
          <a:lstStyle/>
          <a:p>
            <a:pPr algn="l">
              <a:lnSpc>
                <a:spcPts val="6992"/>
              </a:lnSpc>
            </a:pPr>
            <a:r>
              <a:rPr lang="en-US" sz="5589" spc="-61">
                <a:solidFill>
                  <a:srgbClr val="000000"/>
                </a:solidFill>
                <a:latin typeface="Myriad"/>
                <a:ea typeface="Myriad"/>
                <a:cs typeface="Myriad"/>
                <a:sym typeface="Myriad"/>
              </a:rPr>
              <a:t>KEY FINDINGS</a:t>
            </a:r>
          </a:p>
        </p:txBody>
      </p:sp>
      <p:sp>
        <p:nvSpPr>
          <p:cNvPr id="7" name="Freeform 7"/>
          <p:cNvSpPr/>
          <p:nvPr/>
        </p:nvSpPr>
        <p:spPr>
          <a:xfrm>
            <a:off x="697385" y="697385"/>
            <a:ext cx="934505" cy="934505"/>
          </a:xfrm>
          <a:custGeom>
            <a:avLst/>
            <a:gdLst/>
            <a:ahLst/>
            <a:cxnLst/>
            <a:rect l="l" t="t" r="r" b="b"/>
            <a:pathLst>
              <a:path w="934505" h="934505">
                <a:moveTo>
                  <a:pt x="0" y="0"/>
                </a:moveTo>
                <a:lnTo>
                  <a:pt x="934505" y="0"/>
                </a:lnTo>
                <a:lnTo>
                  <a:pt x="934505" y="934505"/>
                </a:lnTo>
                <a:lnTo>
                  <a:pt x="0" y="93450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8" name="TextBox 8"/>
          <p:cNvSpPr txBox="1"/>
          <p:nvPr/>
        </p:nvSpPr>
        <p:spPr>
          <a:xfrm>
            <a:off x="959428" y="774312"/>
            <a:ext cx="410420" cy="675877"/>
          </a:xfrm>
          <a:prstGeom prst="rect">
            <a:avLst/>
          </a:prstGeom>
        </p:spPr>
        <p:txBody>
          <a:bodyPr lIns="0" tIns="0" rIns="0" bIns="0" rtlCol="0" anchor="t">
            <a:spAutoFit/>
          </a:bodyPr>
          <a:lstStyle/>
          <a:p>
            <a:pPr marL="0" lvl="0" indent="0" algn="ctr">
              <a:lnSpc>
                <a:spcPts val="4893"/>
              </a:lnSpc>
              <a:spcBef>
                <a:spcPct val="0"/>
              </a:spcBef>
            </a:pPr>
            <a:r>
              <a:rPr lang="en-US" sz="3764" spc="37">
                <a:solidFill>
                  <a:srgbClr val="000000"/>
                </a:solidFill>
                <a:latin typeface="Myriad"/>
                <a:ea typeface="Myriad"/>
                <a:cs typeface="Myriad"/>
                <a:sym typeface="Myriad"/>
              </a:rPr>
              <a:t>2</a:t>
            </a:r>
          </a:p>
        </p:txBody>
      </p:sp>
      <p:sp>
        <p:nvSpPr>
          <p:cNvPr id="9" name="TextBox 9"/>
          <p:cNvSpPr txBox="1"/>
          <p:nvPr/>
        </p:nvSpPr>
        <p:spPr>
          <a:xfrm>
            <a:off x="1631890" y="2773578"/>
            <a:ext cx="8689476" cy="1265294"/>
          </a:xfrm>
          <a:prstGeom prst="rect">
            <a:avLst/>
          </a:prstGeom>
        </p:spPr>
        <p:txBody>
          <a:bodyPr lIns="0" tIns="0" rIns="0" bIns="0" rtlCol="0" anchor="t">
            <a:spAutoFit/>
          </a:bodyPr>
          <a:lstStyle/>
          <a:p>
            <a:pPr algn="l">
              <a:lnSpc>
                <a:spcPts val="3172"/>
              </a:lnSpc>
            </a:pPr>
            <a:r>
              <a:rPr lang="en-US" sz="2758" spc="-30">
                <a:solidFill>
                  <a:srgbClr val="000000"/>
                </a:solidFill>
                <a:latin typeface="Myriad"/>
                <a:ea typeface="Myriad"/>
                <a:cs typeface="Myriad"/>
                <a:sym typeface="Myriad"/>
              </a:rPr>
              <a:t>WHAT IS THE IMPACT </a:t>
            </a:r>
            <a:r>
              <a:rPr lang="en-US" sz="2758" b="1" u="sng" spc="-30">
                <a:solidFill>
                  <a:srgbClr val="000000"/>
                </a:solidFill>
                <a:latin typeface="Myriad Bold"/>
                <a:ea typeface="Myriad Bold"/>
                <a:cs typeface="Myriad Bold"/>
                <a:sym typeface="Myriad Bold"/>
              </a:rPr>
              <a:t>ON CONSULTANTS</a:t>
            </a:r>
            <a:r>
              <a:rPr lang="en-US" sz="2758" spc="-30">
                <a:solidFill>
                  <a:srgbClr val="000000"/>
                </a:solidFill>
                <a:latin typeface="Myriad"/>
                <a:ea typeface="Myriad"/>
                <a:cs typeface="Myriad"/>
                <a:sym typeface="Myriad"/>
              </a:rPr>
              <a:t> TO CONSISTENTLY HOLD SPACE FOR THE CURRENT LEVEL OF CONSULTEES’ PERSONAL STRESS AND TRAUMA? </a:t>
            </a:r>
          </a:p>
        </p:txBody>
      </p:sp>
      <p:sp>
        <p:nvSpPr>
          <p:cNvPr id="10" name="TextBox 10"/>
          <p:cNvSpPr txBox="1"/>
          <p:nvPr/>
        </p:nvSpPr>
        <p:spPr>
          <a:xfrm>
            <a:off x="1631890" y="4134108"/>
            <a:ext cx="8589988" cy="5483225"/>
          </a:xfrm>
          <a:prstGeom prst="rect">
            <a:avLst/>
          </a:prstGeom>
        </p:spPr>
        <p:txBody>
          <a:bodyPr lIns="0" tIns="0" rIns="0" bIns="0" rtlCol="0" anchor="t">
            <a:spAutoFit/>
          </a:bodyPr>
          <a:lstStyle/>
          <a:p>
            <a:pPr algn="l">
              <a:lnSpc>
                <a:spcPts val="2874"/>
              </a:lnSpc>
            </a:pPr>
            <a:r>
              <a:rPr lang="en-US" sz="2499" spc="-27">
                <a:solidFill>
                  <a:srgbClr val="000000"/>
                </a:solidFill>
                <a:latin typeface="Myriad"/>
                <a:ea typeface="Myriad"/>
                <a:cs typeface="Myriad"/>
                <a:sym typeface="Myriad"/>
              </a:rPr>
              <a:t>Embodied and somatic impacts.</a:t>
            </a:r>
            <a:r>
              <a:rPr lang="en-US" sz="2499" spc="-27">
                <a:solidFill>
                  <a:srgbClr val="000000"/>
                </a:solidFill>
                <a:latin typeface="Myriad Light"/>
                <a:ea typeface="Myriad Light"/>
                <a:cs typeface="Myriad Light"/>
                <a:sym typeface="Myriad Light"/>
              </a:rPr>
              <a:t> Holding this level of consultee stress is carried in the body. Participants named headaches, migraines, and dissociation. </a:t>
            </a:r>
          </a:p>
          <a:p>
            <a:pPr marL="539749" lvl="1" indent="-269875" algn="l">
              <a:lnSpc>
                <a:spcPts val="2874"/>
              </a:lnSpc>
              <a:buFont typeface="Arial"/>
              <a:buChar char="•"/>
            </a:pPr>
            <a:r>
              <a:rPr lang="en-US" sz="2499" spc="-27">
                <a:solidFill>
                  <a:srgbClr val="000000"/>
                </a:solidFill>
                <a:latin typeface="Myriad Light"/>
                <a:ea typeface="Myriad Light"/>
                <a:cs typeface="Myriad Light"/>
                <a:sym typeface="Myriad Light"/>
              </a:rPr>
              <a:t>BIPOC participants and participants with migration experiences emphasized these more. </a:t>
            </a:r>
          </a:p>
          <a:p>
            <a:pPr algn="l">
              <a:lnSpc>
                <a:spcPts val="2874"/>
              </a:lnSpc>
            </a:pPr>
            <a:endParaRPr lang="en-US" sz="2499" spc="-27">
              <a:solidFill>
                <a:srgbClr val="000000"/>
              </a:solidFill>
              <a:latin typeface="Myriad Light"/>
              <a:ea typeface="Myriad Light"/>
              <a:cs typeface="Myriad Light"/>
              <a:sym typeface="Myriad Light"/>
            </a:endParaRPr>
          </a:p>
          <a:p>
            <a:pPr algn="l">
              <a:lnSpc>
                <a:spcPts val="2874"/>
              </a:lnSpc>
            </a:pPr>
            <a:r>
              <a:rPr lang="en-US" sz="2499" spc="-27">
                <a:solidFill>
                  <a:srgbClr val="000000"/>
                </a:solidFill>
                <a:latin typeface="Myriad"/>
                <a:ea typeface="Myriad"/>
                <a:cs typeface="Myriad"/>
                <a:sym typeface="Myriad"/>
              </a:rPr>
              <a:t>Shared marginalized identities and sociopolitical harms between </a:t>
            </a:r>
            <a:r>
              <a:rPr lang="en-US" sz="2499" spc="-27">
                <a:solidFill>
                  <a:srgbClr val="000000"/>
                </a:solidFill>
                <a:latin typeface="Myriad Light"/>
                <a:ea typeface="Myriad Light"/>
                <a:cs typeface="Myriad Light"/>
                <a:sym typeface="Myriad Light"/>
              </a:rPr>
              <a:t>consultant and consultee intensify impacts. </a:t>
            </a:r>
          </a:p>
          <a:p>
            <a:pPr algn="l">
              <a:lnSpc>
                <a:spcPts val="2874"/>
              </a:lnSpc>
            </a:pPr>
            <a:endParaRPr lang="en-US" sz="2499" spc="-27">
              <a:solidFill>
                <a:srgbClr val="000000"/>
              </a:solidFill>
              <a:latin typeface="Myriad Light"/>
              <a:ea typeface="Myriad Light"/>
              <a:cs typeface="Myriad Light"/>
              <a:sym typeface="Myriad Light"/>
            </a:endParaRPr>
          </a:p>
          <a:p>
            <a:pPr algn="l">
              <a:lnSpc>
                <a:spcPts val="2874"/>
              </a:lnSpc>
            </a:pPr>
            <a:r>
              <a:rPr lang="en-US" sz="2499" spc="-27">
                <a:solidFill>
                  <a:srgbClr val="000000"/>
                </a:solidFill>
                <a:latin typeface="Myriad"/>
                <a:ea typeface="Myriad"/>
                <a:cs typeface="Myriad"/>
                <a:sym typeface="Myriad"/>
              </a:rPr>
              <a:t>Isolation compounds the toll. </a:t>
            </a:r>
            <a:r>
              <a:rPr lang="en-US" sz="2499" spc="-27">
                <a:solidFill>
                  <a:srgbClr val="000000"/>
                </a:solidFill>
                <a:latin typeface="Myriad Light"/>
                <a:ea typeface="Myriad Light"/>
                <a:cs typeface="Myriad Light"/>
                <a:sym typeface="Myriad Light"/>
              </a:rPr>
              <a:t>Discussion of isolation came in many forms, like being one of the only BIPOC consultants or the only consultant with immigration experience in an agency or serving rural or geographically large regions alone. </a:t>
            </a:r>
          </a:p>
          <a:p>
            <a:pPr algn="l">
              <a:lnSpc>
                <a:spcPts val="2874"/>
              </a:lnSpc>
            </a:pPr>
            <a:endParaRPr lang="en-US" sz="2499" spc="-27">
              <a:solidFill>
                <a:srgbClr val="000000"/>
              </a:solidFill>
              <a:latin typeface="Myriad Light"/>
              <a:ea typeface="Myriad Light"/>
              <a:cs typeface="Myriad Light"/>
              <a:sym typeface="Myriad Light"/>
            </a:endParaRPr>
          </a:p>
          <a:p>
            <a:pPr algn="l">
              <a:lnSpc>
                <a:spcPts val="2874"/>
              </a:lnSpc>
            </a:pPr>
            <a:endParaRPr lang="en-US" sz="2499" spc="-27">
              <a:solidFill>
                <a:srgbClr val="000000"/>
              </a:solidFill>
              <a:latin typeface="Myriad Light"/>
              <a:ea typeface="Myriad Light"/>
              <a:cs typeface="Myriad Light"/>
              <a:sym typeface="Myriad Light"/>
            </a:endParaRPr>
          </a:p>
        </p:txBody>
      </p:sp>
      <p:grpSp>
        <p:nvGrpSpPr>
          <p:cNvPr id="11" name="Group 11"/>
          <p:cNvGrpSpPr/>
          <p:nvPr/>
        </p:nvGrpSpPr>
        <p:grpSpPr>
          <a:xfrm>
            <a:off x="10970161" y="1325491"/>
            <a:ext cx="5771230" cy="7632478"/>
            <a:chOff x="0" y="0"/>
            <a:chExt cx="1519995" cy="2010200"/>
          </a:xfrm>
        </p:grpSpPr>
        <p:sp>
          <p:nvSpPr>
            <p:cNvPr id="12" name="Freeform 12"/>
            <p:cNvSpPr/>
            <p:nvPr/>
          </p:nvSpPr>
          <p:spPr>
            <a:xfrm>
              <a:off x="0" y="0"/>
              <a:ext cx="1519995" cy="2010200"/>
            </a:xfrm>
            <a:custGeom>
              <a:avLst/>
              <a:gdLst/>
              <a:ahLst/>
              <a:cxnLst/>
              <a:rect l="l" t="t" r="r" b="b"/>
              <a:pathLst>
                <a:path w="1519995" h="2010200">
                  <a:moveTo>
                    <a:pt x="0" y="0"/>
                  </a:moveTo>
                  <a:lnTo>
                    <a:pt x="1519995" y="0"/>
                  </a:lnTo>
                  <a:lnTo>
                    <a:pt x="1519995" y="2010200"/>
                  </a:lnTo>
                  <a:lnTo>
                    <a:pt x="0" y="2010200"/>
                  </a:lnTo>
                  <a:close/>
                </a:path>
              </a:pathLst>
            </a:custGeom>
            <a:solidFill>
              <a:srgbClr val="BFD2BA"/>
            </a:solidFill>
          </p:spPr>
          <p:txBody>
            <a:bodyPr/>
            <a:lstStyle/>
            <a:p>
              <a:endParaRPr lang="en-US"/>
            </a:p>
          </p:txBody>
        </p:sp>
        <p:sp>
          <p:nvSpPr>
            <p:cNvPr id="13" name="TextBox 13"/>
            <p:cNvSpPr txBox="1"/>
            <p:nvPr/>
          </p:nvSpPr>
          <p:spPr>
            <a:xfrm>
              <a:off x="0" y="-76200"/>
              <a:ext cx="1519995" cy="2086400"/>
            </a:xfrm>
            <a:prstGeom prst="rect">
              <a:avLst/>
            </a:prstGeom>
          </p:spPr>
          <p:txBody>
            <a:bodyPr lIns="50800" tIns="50800" rIns="50800" bIns="50800" rtlCol="0" anchor="ctr"/>
            <a:lstStyle/>
            <a:p>
              <a:pPr algn="l">
                <a:lnSpc>
                  <a:spcPts val="3088"/>
                </a:lnSpc>
              </a:pPr>
              <a:endParaRPr/>
            </a:p>
          </p:txBody>
        </p:sp>
      </p:grpSp>
      <p:sp>
        <p:nvSpPr>
          <p:cNvPr id="14" name="Freeform 14"/>
          <p:cNvSpPr/>
          <p:nvPr/>
        </p:nvSpPr>
        <p:spPr>
          <a:xfrm>
            <a:off x="11312793" y="1542816"/>
            <a:ext cx="5085966" cy="7201368"/>
          </a:xfrm>
          <a:custGeom>
            <a:avLst/>
            <a:gdLst/>
            <a:ahLst/>
            <a:cxnLst/>
            <a:rect l="l" t="t" r="r" b="b"/>
            <a:pathLst>
              <a:path w="5085966" h="7201368">
                <a:moveTo>
                  <a:pt x="0" y="0"/>
                </a:moveTo>
                <a:lnTo>
                  <a:pt x="5085966" y="0"/>
                </a:lnTo>
                <a:lnTo>
                  <a:pt x="5085966" y="7201368"/>
                </a:lnTo>
                <a:lnTo>
                  <a:pt x="0" y="720136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5" name="TextBox 15"/>
          <p:cNvSpPr txBox="1"/>
          <p:nvPr/>
        </p:nvSpPr>
        <p:spPr>
          <a:xfrm>
            <a:off x="11598317" y="1741170"/>
            <a:ext cx="4514917" cy="6785610"/>
          </a:xfrm>
          <a:prstGeom prst="rect">
            <a:avLst/>
          </a:prstGeom>
        </p:spPr>
        <p:txBody>
          <a:bodyPr lIns="0" tIns="0" rIns="0" bIns="0" rtlCol="0" anchor="t">
            <a:spAutoFit/>
          </a:bodyPr>
          <a:lstStyle/>
          <a:p>
            <a:pPr algn="ctr">
              <a:lnSpc>
                <a:spcPts val="2400"/>
              </a:lnSpc>
            </a:pPr>
            <a:r>
              <a:rPr lang="en-US" sz="2400" i="1" spc="24">
                <a:solidFill>
                  <a:srgbClr val="000000"/>
                </a:solidFill>
                <a:latin typeface="Myriad Light Italics"/>
                <a:ea typeface="Myriad Light Italics"/>
                <a:cs typeface="Myriad Light Italics"/>
                <a:sym typeface="Myriad Light Italics"/>
              </a:rPr>
              <a:t>"It's really, really hard. I think in some weeks,  I'm not sleeping,  It's really heavy. It's exhausting. I want some sense of control or support when things just feel so so terrible."</a:t>
            </a:r>
          </a:p>
          <a:p>
            <a:pPr algn="ctr">
              <a:lnSpc>
                <a:spcPts val="2400"/>
              </a:lnSpc>
            </a:pPr>
            <a:endParaRPr lang="en-US" sz="2400" i="1" spc="24">
              <a:solidFill>
                <a:srgbClr val="000000"/>
              </a:solidFill>
              <a:latin typeface="Myriad Light Italics"/>
              <a:ea typeface="Myriad Light Italics"/>
              <a:cs typeface="Myriad Light Italics"/>
              <a:sym typeface="Myriad Light Italics"/>
            </a:endParaRPr>
          </a:p>
          <a:p>
            <a:pPr algn="ctr">
              <a:lnSpc>
                <a:spcPts val="2400"/>
              </a:lnSpc>
            </a:pPr>
            <a:r>
              <a:rPr lang="en-US" sz="2400" i="1" spc="24">
                <a:solidFill>
                  <a:srgbClr val="000000"/>
                </a:solidFill>
                <a:latin typeface="Myriad Light Italics"/>
                <a:ea typeface="Myriad Light Italics"/>
                <a:cs typeface="Myriad Light Italics"/>
                <a:sym typeface="Myriad Light Italics"/>
              </a:rPr>
              <a:t>"It could feel business as usual, but it's not.  It's me dissociating.  It's me in fix it mode. I feel sometimes cold, people is telling really hard stories, and I'’m  like "Oh, okay." It is my way of, almost compartmentalizing"</a:t>
            </a:r>
          </a:p>
          <a:p>
            <a:pPr algn="ctr">
              <a:lnSpc>
                <a:spcPts val="2400"/>
              </a:lnSpc>
            </a:pPr>
            <a:endParaRPr lang="en-US" sz="2400" i="1" spc="24">
              <a:solidFill>
                <a:srgbClr val="000000"/>
              </a:solidFill>
              <a:latin typeface="Myriad Light Italics"/>
              <a:ea typeface="Myriad Light Italics"/>
              <a:cs typeface="Myriad Light Italics"/>
              <a:sym typeface="Myriad Light Italics"/>
            </a:endParaRPr>
          </a:p>
          <a:p>
            <a:pPr algn="ctr">
              <a:lnSpc>
                <a:spcPts val="2400"/>
              </a:lnSpc>
            </a:pPr>
            <a:r>
              <a:rPr lang="en-US" sz="2400" i="1" spc="24">
                <a:solidFill>
                  <a:srgbClr val="000000"/>
                </a:solidFill>
                <a:latin typeface="Myriad Light Italics"/>
                <a:ea typeface="Myriad Light Italics"/>
                <a:cs typeface="Myriad Light Italics"/>
                <a:sym typeface="Myriad Light Italics"/>
              </a:rPr>
              <a:t>“One of my teachers had confided in me that her father was detained, and it was devastating. I'm a daughter of an immigrant, wife of an immigrant. It brought up a lot in me…and it really pushed me to find resources for her and even her family, which is kind of out of the scope, in a way, </a:t>
            </a:r>
          </a:p>
          <a:p>
            <a:pPr algn="ctr">
              <a:lnSpc>
                <a:spcPts val="2400"/>
              </a:lnSpc>
            </a:pPr>
            <a:r>
              <a:rPr lang="en-US" sz="2400" i="1" spc="24">
                <a:solidFill>
                  <a:srgbClr val="000000"/>
                </a:solidFill>
                <a:latin typeface="Myriad Light Italics"/>
                <a:ea typeface="Myriad Light Italics"/>
                <a:cs typeface="Myriad Light Italics"/>
                <a:sym typeface="Myriad Light Italics"/>
              </a:rPr>
              <a:t>of our role.”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E7F1F1"/>
        </a:solidFill>
        <a:effectLst/>
      </p:bgPr>
    </p:bg>
    <p:spTree>
      <p:nvGrpSpPr>
        <p:cNvPr id="1" name=""/>
        <p:cNvGrpSpPr/>
        <p:nvPr/>
      </p:nvGrpSpPr>
      <p:grpSpPr>
        <a:xfrm>
          <a:off x="0" y="0"/>
          <a:ext cx="0" cy="0"/>
          <a:chOff x="0" y="0"/>
          <a:chExt cx="0" cy="0"/>
        </a:xfrm>
      </p:grpSpPr>
      <p:sp>
        <p:nvSpPr>
          <p:cNvPr id="2" name="Freeform 2"/>
          <p:cNvSpPr/>
          <p:nvPr/>
        </p:nvSpPr>
        <p:spPr>
          <a:xfrm rot="5400000">
            <a:off x="2953021" y="-3699038"/>
            <a:ext cx="12381959" cy="18288000"/>
          </a:xfrm>
          <a:custGeom>
            <a:avLst/>
            <a:gdLst/>
            <a:ahLst/>
            <a:cxnLst/>
            <a:rect l="l" t="t" r="r" b="b"/>
            <a:pathLst>
              <a:path w="12381959" h="18288000">
                <a:moveTo>
                  <a:pt x="0" y="0"/>
                </a:moveTo>
                <a:lnTo>
                  <a:pt x="12381958" y="0"/>
                </a:lnTo>
                <a:lnTo>
                  <a:pt x="12381958" y="18288000"/>
                </a:lnTo>
                <a:lnTo>
                  <a:pt x="0" y="18288000"/>
                </a:lnTo>
                <a:lnTo>
                  <a:pt x="0" y="0"/>
                </a:lnTo>
                <a:close/>
              </a:path>
            </a:pathLst>
          </a:custGeom>
          <a:blipFill>
            <a:blip r:embed="rId3"/>
            <a:stretch>
              <a:fillRect l="-7104" r="-7104"/>
            </a:stretch>
          </a:blipFill>
        </p:spPr>
        <p:txBody>
          <a:bodyPr/>
          <a:lstStyle/>
          <a:p>
            <a:endParaRPr lang="en-US"/>
          </a:p>
        </p:txBody>
      </p:sp>
      <p:grpSp>
        <p:nvGrpSpPr>
          <p:cNvPr id="3" name="Group 3"/>
          <p:cNvGrpSpPr/>
          <p:nvPr/>
        </p:nvGrpSpPr>
        <p:grpSpPr>
          <a:xfrm>
            <a:off x="1028700" y="1028700"/>
            <a:ext cx="16230600" cy="8229600"/>
            <a:chOff x="0" y="0"/>
            <a:chExt cx="4274726" cy="2167467"/>
          </a:xfrm>
        </p:grpSpPr>
        <p:sp>
          <p:nvSpPr>
            <p:cNvPr id="4" name="Freeform 4"/>
            <p:cNvSpPr/>
            <p:nvPr/>
          </p:nvSpPr>
          <p:spPr>
            <a:xfrm>
              <a:off x="0" y="0"/>
              <a:ext cx="4274726" cy="2167467"/>
            </a:xfrm>
            <a:custGeom>
              <a:avLst/>
              <a:gdLst/>
              <a:ahLst/>
              <a:cxnLst/>
              <a:rect l="l" t="t" r="r" b="b"/>
              <a:pathLst>
                <a:path w="4274726" h="2167467">
                  <a:moveTo>
                    <a:pt x="0" y="0"/>
                  </a:moveTo>
                  <a:lnTo>
                    <a:pt x="4274726" y="0"/>
                  </a:lnTo>
                  <a:lnTo>
                    <a:pt x="4274726" y="2167467"/>
                  </a:lnTo>
                  <a:lnTo>
                    <a:pt x="0" y="2167467"/>
                  </a:lnTo>
                  <a:close/>
                </a:path>
              </a:pathLst>
            </a:custGeom>
            <a:solidFill>
              <a:srgbClr val="FFFFFF"/>
            </a:solidFill>
          </p:spPr>
          <p:txBody>
            <a:bodyPr/>
            <a:lstStyle/>
            <a:p>
              <a:endParaRPr lang="en-US"/>
            </a:p>
          </p:txBody>
        </p:sp>
        <p:sp>
          <p:nvSpPr>
            <p:cNvPr id="5" name="TextBox 5"/>
            <p:cNvSpPr txBox="1"/>
            <p:nvPr/>
          </p:nvSpPr>
          <p:spPr>
            <a:xfrm>
              <a:off x="0" y="-28575"/>
              <a:ext cx="4274726" cy="2196042"/>
            </a:xfrm>
            <a:prstGeom prst="rect">
              <a:avLst/>
            </a:prstGeom>
          </p:spPr>
          <p:txBody>
            <a:bodyPr lIns="50800" tIns="50800" rIns="50800" bIns="50800" rtlCol="0" anchor="ctr"/>
            <a:lstStyle/>
            <a:p>
              <a:pPr algn="ctr">
                <a:lnSpc>
                  <a:spcPts val="3088"/>
                </a:lnSpc>
              </a:pPr>
              <a:endParaRPr/>
            </a:p>
          </p:txBody>
        </p:sp>
      </p:grpSp>
      <p:sp>
        <p:nvSpPr>
          <p:cNvPr id="6" name="Freeform 6"/>
          <p:cNvSpPr/>
          <p:nvPr/>
        </p:nvSpPr>
        <p:spPr>
          <a:xfrm>
            <a:off x="697385" y="697385"/>
            <a:ext cx="934505" cy="934505"/>
          </a:xfrm>
          <a:custGeom>
            <a:avLst/>
            <a:gdLst/>
            <a:ahLst/>
            <a:cxnLst/>
            <a:rect l="l" t="t" r="r" b="b"/>
            <a:pathLst>
              <a:path w="934505" h="934505">
                <a:moveTo>
                  <a:pt x="0" y="0"/>
                </a:moveTo>
                <a:lnTo>
                  <a:pt x="934505" y="0"/>
                </a:lnTo>
                <a:lnTo>
                  <a:pt x="934505" y="934505"/>
                </a:lnTo>
                <a:lnTo>
                  <a:pt x="0" y="93450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7" name="TextBox 7"/>
          <p:cNvSpPr txBox="1"/>
          <p:nvPr/>
        </p:nvSpPr>
        <p:spPr>
          <a:xfrm>
            <a:off x="1631890" y="1503846"/>
            <a:ext cx="7897682" cy="990400"/>
          </a:xfrm>
          <a:prstGeom prst="rect">
            <a:avLst/>
          </a:prstGeom>
        </p:spPr>
        <p:txBody>
          <a:bodyPr lIns="0" tIns="0" rIns="0" bIns="0" rtlCol="0" anchor="t">
            <a:spAutoFit/>
          </a:bodyPr>
          <a:lstStyle/>
          <a:p>
            <a:pPr algn="l">
              <a:lnSpc>
                <a:spcPts val="6992"/>
              </a:lnSpc>
            </a:pPr>
            <a:r>
              <a:rPr lang="en-US" sz="5589" spc="-61">
                <a:solidFill>
                  <a:srgbClr val="000000"/>
                </a:solidFill>
                <a:latin typeface="Myriad"/>
                <a:ea typeface="Myriad"/>
                <a:cs typeface="Myriad"/>
                <a:sym typeface="Myriad"/>
              </a:rPr>
              <a:t>KEY FINDINGS</a:t>
            </a:r>
          </a:p>
        </p:txBody>
      </p:sp>
      <p:sp>
        <p:nvSpPr>
          <p:cNvPr id="8" name="TextBox 8"/>
          <p:cNvSpPr txBox="1"/>
          <p:nvPr/>
        </p:nvSpPr>
        <p:spPr>
          <a:xfrm>
            <a:off x="1631890" y="2773578"/>
            <a:ext cx="8689476" cy="1265294"/>
          </a:xfrm>
          <a:prstGeom prst="rect">
            <a:avLst/>
          </a:prstGeom>
        </p:spPr>
        <p:txBody>
          <a:bodyPr lIns="0" tIns="0" rIns="0" bIns="0" rtlCol="0" anchor="t">
            <a:spAutoFit/>
          </a:bodyPr>
          <a:lstStyle/>
          <a:p>
            <a:pPr algn="l">
              <a:lnSpc>
                <a:spcPts val="3172"/>
              </a:lnSpc>
            </a:pPr>
            <a:r>
              <a:rPr lang="en-US" sz="2758" spc="-30">
                <a:solidFill>
                  <a:srgbClr val="000000"/>
                </a:solidFill>
                <a:latin typeface="Myriad"/>
                <a:ea typeface="Myriad"/>
                <a:cs typeface="Myriad"/>
                <a:sym typeface="Myriad"/>
              </a:rPr>
              <a:t>WHAT IS THE IMPACT </a:t>
            </a:r>
            <a:r>
              <a:rPr lang="en-US" sz="2758" b="1" u="sng" spc="-30">
                <a:solidFill>
                  <a:srgbClr val="000000"/>
                </a:solidFill>
                <a:latin typeface="Myriad Bold"/>
                <a:ea typeface="Myriad Bold"/>
                <a:cs typeface="Myriad Bold"/>
                <a:sym typeface="Myriad Bold"/>
              </a:rPr>
              <a:t>ON CONSULTANTS</a:t>
            </a:r>
            <a:r>
              <a:rPr lang="en-US" sz="2758" spc="-30">
                <a:solidFill>
                  <a:srgbClr val="000000"/>
                </a:solidFill>
                <a:latin typeface="Myriad"/>
                <a:ea typeface="Myriad"/>
                <a:cs typeface="Myriad"/>
                <a:sym typeface="Myriad"/>
              </a:rPr>
              <a:t> TO CONSISTENTLY HOLD SPACE FOR THE CURRENT LEVEL OF CONSULTEES’ PERSONAL STRESS AND TRAUMA?</a:t>
            </a:r>
          </a:p>
        </p:txBody>
      </p:sp>
      <p:sp>
        <p:nvSpPr>
          <p:cNvPr id="9" name="TextBox 9"/>
          <p:cNvSpPr txBox="1"/>
          <p:nvPr/>
        </p:nvSpPr>
        <p:spPr>
          <a:xfrm>
            <a:off x="959428" y="774312"/>
            <a:ext cx="410420" cy="675877"/>
          </a:xfrm>
          <a:prstGeom prst="rect">
            <a:avLst/>
          </a:prstGeom>
        </p:spPr>
        <p:txBody>
          <a:bodyPr lIns="0" tIns="0" rIns="0" bIns="0" rtlCol="0" anchor="t">
            <a:spAutoFit/>
          </a:bodyPr>
          <a:lstStyle/>
          <a:p>
            <a:pPr marL="0" lvl="0" indent="0" algn="ctr">
              <a:lnSpc>
                <a:spcPts val="4893"/>
              </a:lnSpc>
              <a:spcBef>
                <a:spcPct val="0"/>
              </a:spcBef>
            </a:pPr>
            <a:r>
              <a:rPr lang="en-US" sz="3764" spc="37">
                <a:solidFill>
                  <a:srgbClr val="000000"/>
                </a:solidFill>
                <a:latin typeface="Myriad"/>
                <a:ea typeface="Myriad"/>
                <a:cs typeface="Myriad"/>
                <a:sym typeface="Myriad"/>
              </a:rPr>
              <a:t>2</a:t>
            </a:r>
          </a:p>
        </p:txBody>
      </p:sp>
      <p:sp>
        <p:nvSpPr>
          <p:cNvPr id="10" name="TextBox 10"/>
          <p:cNvSpPr txBox="1"/>
          <p:nvPr/>
        </p:nvSpPr>
        <p:spPr>
          <a:xfrm>
            <a:off x="1631890" y="4134108"/>
            <a:ext cx="8589988" cy="5483225"/>
          </a:xfrm>
          <a:prstGeom prst="rect">
            <a:avLst/>
          </a:prstGeom>
        </p:spPr>
        <p:txBody>
          <a:bodyPr lIns="0" tIns="0" rIns="0" bIns="0" rtlCol="0" anchor="t">
            <a:spAutoFit/>
          </a:bodyPr>
          <a:lstStyle/>
          <a:p>
            <a:pPr algn="l">
              <a:lnSpc>
                <a:spcPts val="2874"/>
              </a:lnSpc>
            </a:pPr>
            <a:r>
              <a:rPr lang="en-US" sz="2499" spc="-27">
                <a:solidFill>
                  <a:srgbClr val="000000"/>
                </a:solidFill>
                <a:latin typeface="Myriad"/>
                <a:ea typeface="Myriad"/>
                <a:cs typeface="Myriad"/>
                <a:sym typeface="Myriad"/>
              </a:rPr>
              <a:t>Embodied and somatic impacts.</a:t>
            </a:r>
            <a:r>
              <a:rPr lang="en-US" sz="2499" spc="-27">
                <a:solidFill>
                  <a:srgbClr val="000000"/>
                </a:solidFill>
                <a:latin typeface="Myriad Light"/>
                <a:ea typeface="Myriad Light"/>
                <a:cs typeface="Myriad Light"/>
                <a:sym typeface="Myriad Light"/>
              </a:rPr>
              <a:t> Holding this level of consultee stress is carried in the body. Participants named headaches, migraines, and dissociation. </a:t>
            </a:r>
          </a:p>
          <a:p>
            <a:pPr marL="539749" lvl="1" indent="-269875" algn="l">
              <a:lnSpc>
                <a:spcPts val="2874"/>
              </a:lnSpc>
              <a:buFont typeface="Arial"/>
              <a:buChar char="•"/>
            </a:pPr>
            <a:r>
              <a:rPr lang="en-US" sz="2499" spc="-27">
                <a:solidFill>
                  <a:srgbClr val="000000"/>
                </a:solidFill>
                <a:latin typeface="Myriad Light"/>
                <a:ea typeface="Myriad Light"/>
                <a:cs typeface="Myriad Light"/>
                <a:sym typeface="Myriad Light"/>
              </a:rPr>
              <a:t>BIPOC participants and participants with migration experiences emphasized these more. </a:t>
            </a:r>
          </a:p>
          <a:p>
            <a:pPr algn="l">
              <a:lnSpc>
                <a:spcPts val="2874"/>
              </a:lnSpc>
            </a:pPr>
            <a:endParaRPr lang="en-US" sz="2499" spc="-27">
              <a:solidFill>
                <a:srgbClr val="000000"/>
              </a:solidFill>
              <a:latin typeface="Myriad Light"/>
              <a:ea typeface="Myriad Light"/>
              <a:cs typeface="Myriad Light"/>
              <a:sym typeface="Myriad Light"/>
            </a:endParaRPr>
          </a:p>
          <a:p>
            <a:pPr algn="l">
              <a:lnSpc>
                <a:spcPts val="2874"/>
              </a:lnSpc>
            </a:pPr>
            <a:r>
              <a:rPr lang="en-US" sz="2499" spc="-27">
                <a:solidFill>
                  <a:srgbClr val="000000"/>
                </a:solidFill>
                <a:latin typeface="Myriad"/>
                <a:ea typeface="Myriad"/>
                <a:cs typeface="Myriad"/>
                <a:sym typeface="Myriad"/>
              </a:rPr>
              <a:t>Shared marginalized identities and sociopolitical harms between </a:t>
            </a:r>
            <a:r>
              <a:rPr lang="en-US" sz="2499" spc="-27">
                <a:solidFill>
                  <a:srgbClr val="000000"/>
                </a:solidFill>
                <a:latin typeface="Myriad Light"/>
                <a:ea typeface="Myriad Light"/>
                <a:cs typeface="Myriad Light"/>
                <a:sym typeface="Myriad Light"/>
              </a:rPr>
              <a:t>consultant and consultee intensify impacts. </a:t>
            </a:r>
          </a:p>
          <a:p>
            <a:pPr algn="l">
              <a:lnSpc>
                <a:spcPts val="2874"/>
              </a:lnSpc>
            </a:pPr>
            <a:endParaRPr lang="en-US" sz="2499" spc="-27">
              <a:solidFill>
                <a:srgbClr val="000000"/>
              </a:solidFill>
              <a:latin typeface="Myriad Light"/>
              <a:ea typeface="Myriad Light"/>
              <a:cs typeface="Myriad Light"/>
              <a:sym typeface="Myriad Light"/>
            </a:endParaRPr>
          </a:p>
          <a:p>
            <a:pPr algn="l">
              <a:lnSpc>
                <a:spcPts val="2874"/>
              </a:lnSpc>
            </a:pPr>
            <a:r>
              <a:rPr lang="en-US" sz="2499" spc="-27">
                <a:solidFill>
                  <a:srgbClr val="000000"/>
                </a:solidFill>
                <a:latin typeface="Myriad"/>
                <a:ea typeface="Myriad"/>
                <a:cs typeface="Myriad"/>
                <a:sym typeface="Myriad"/>
              </a:rPr>
              <a:t>Isolation compounds the toll. </a:t>
            </a:r>
            <a:r>
              <a:rPr lang="en-US" sz="2499" spc="-27">
                <a:solidFill>
                  <a:srgbClr val="000000"/>
                </a:solidFill>
                <a:latin typeface="Myriad Light"/>
                <a:ea typeface="Myriad Light"/>
                <a:cs typeface="Myriad Light"/>
                <a:sym typeface="Myriad Light"/>
              </a:rPr>
              <a:t>Discussion of isolation came in many forms, like being one of the only BIPOC consultants or the only consultant with immigration experience in an agency or serving rural or geographically large regions alone. </a:t>
            </a:r>
          </a:p>
          <a:p>
            <a:pPr algn="l">
              <a:lnSpc>
                <a:spcPts val="2874"/>
              </a:lnSpc>
            </a:pPr>
            <a:endParaRPr lang="en-US" sz="2499" spc="-27">
              <a:solidFill>
                <a:srgbClr val="000000"/>
              </a:solidFill>
              <a:latin typeface="Myriad Light"/>
              <a:ea typeface="Myriad Light"/>
              <a:cs typeface="Myriad Light"/>
              <a:sym typeface="Myriad Light"/>
            </a:endParaRPr>
          </a:p>
          <a:p>
            <a:pPr algn="l">
              <a:lnSpc>
                <a:spcPts val="2874"/>
              </a:lnSpc>
            </a:pPr>
            <a:endParaRPr lang="en-US" sz="2499" spc="-27">
              <a:solidFill>
                <a:srgbClr val="000000"/>
              </a:solidFill>
              <a:latin typeface="Myriad Light"/>
              <a:ea typeface="Myriad Light"/>
              <a:cs typeface="Myriad Light"/>
              <a:sym typeface="Myriad Light"/>
            </a:endParaRPr>
          </a:p>
        </p:txBody>
      </p:sp>
      <p:grpSp>
        <p:nvGrpSpPr>
          <p:cNvPr id="11" name="Group 11"/>
          <p:cNvGrpSpPr/>
          <p:nvPr/>
        </p:nvGrpSpPr>
        <p:grpSpPr>
          <a:xfrm>
            <a:off x="10970161" y="1325491"/>
            <a:ext cx="5771230" cy="7632478"/>
            <a:chOff x="0" y="0"/>
            <a:chExt cx="1519995" cy="2010200"/>
          </a:xfrm>
        </p:grpSpPr>
        <p:sp>
          <p:nvSpPr>
            <p:cNvPr id="12" name="Freeform 12"/>
            <p:cNvSpPr/>
            <p:nvPr/>
          </p:nvSpPr>
          <p:spPr>
            <a:xfrm>
              <a:off x="0" y="0"/>
              <a:ext cx="1519995" cy="2010200"/>
            </a:xfrm>
            <a:custGeom>
              <a:avLst/>
              <a:gdLst/>
              <a:ahLst/>
              <a:cxnLst/>
              <a:rect l="l" t="t" r="r" b="b"/>
              <a:pathLst>
                <a:path w="1519995" h="2010200">
                  <a:moveTo>
                    <a:pt x="0" y="0"/>
                  </a:moveTo>
                  <a:lnTo>
                    <a:pt x="1519995" y="0"/>
                  </a:lnTo>
                  <a:lnTo>
                    <a:pt x="1519995" y="2010200"/>
                  </a:lnTo>
                  <a:lnTo>
                    <a:pt x="0" y="2010200"/>
                  </a:lnTo>
                  <a:close/>
                </a:path>
              </a:pathLst>
            </a:custGeom>
            <a:solidFill>
              <a:srgbClr val="BFD2BA"/>
            </a:solidFill>
          </p:spPr>
          <p:txBody>
            <a:bodyPr/>
            <a:lstStyle/>
            <a:p>
              <a:endParaRPr lang="en-US"/>
            </a:p>
          </p:txBody>
        </p:sp>
        <p:sp>
          <p:nvSpPr>
            <p:cNvPr id="13" name="TextBox 13"/>
            <p:cNvSpPr txBox="1"/>
            <p:nvPr/>
          </p:nvSpPr>
          <p:spPr>
            <a:xfrm>
              <a:off x="0" y="-76200"/>
              <a:ext cx="1519995" cy="2086400"/>
            </a:xfrm>
            <a:prstGeom prst="rect">
              <a:avLst/>
            </a:prstGeom>
          </p:spPr>
          <p:txBody>
            <a:bodyPr lIns="50800" tIns="50800" rIns="50800" bIns="50800" rtlCol="0" anchor="ctr"/>
            <a:lstStyle/>
            <a:p>
              <a:pPr algn="l">
                <a:lnSpc>
                  <a:spcPts val="3088"/>
                </a:lnSpc>
              </a:pPr>
              <a:endParaRPr/>
            </a:p>
          </p:txBody>
        </p:sp>
      </p:grpSp>
      <p:sp>
        <p:nvSpPr>
          <p:cNvPr id="14" name="Freeform 14"/>
          <p:cNvSpPr/>
          <p:nvPr/>
        </p:nvSpPr>
        <p:spPr>
          <a:xfrm>
            <a:off x="11312793" y="1542816"/>
            <a:ext cx="5085966" cy="7201368"/>
          </a:xfrm>
          <a:custGeom>
            <a:avLst/>
            <a:gdLst/>
            <a:ahLst/>
            <a:cxnLst/>
            <a:rect l="l" t="t" r="r" b="b"/>
            <a:pathLst>
              <a:path w="5085966" h="7201368">
                <a:moveTo>
                  <a:pt x="0" y="0"/>
                </a:moveTo>
                <a:lnTo>
                  <a:pt x="5085966" y="0"/>
                </a:lnTo>
                <a:lnTo>
                  <a:pt x="5085966" y="7201368"/>
                </a:lnTo>
                <a:lnTo>
                  <a:pt x="0" y="720136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5" name="TextBox 15"/>
          <p:cNvSpPr txBox="1"/>
          <p:nvPr/>
        </p:nvSpPr>
        <p:spPr>
          <a:xfrm>
            <a:off x="11598317" y="1741170"/>
            <a:ext cx="4514917" cy="6785610"/>
          </a:xfrm>
          <a:prstGeom prst="rect">
            <a:avLst/>
          </a:prstGeom>
        </p:spPr>
        <p:txBody>
          <a:bodyPr lIns="0" tIns="0" rIns="0" bIns="0" rtlCol="0" anchor="t">
            <a:spAutoFit/>
          </a:bodyPr>
          <a:lstStyle/>
          <a:p>
            <a:pPr algn="ctr">
              <a:lnSpc>
                <a:spcPts val="2400"/>
              </a:lnSpc>
            </a:pPr>
            <a:r>
              <a:rPr lang="en-US" sz="2400" i="1" spc="24">
                <a:solidFill>
                  <a:srgbClr val="000000"/>
                </a:solidFill>
                <a:latin typeface="Myriad Light Italics"/>
                <a:ea typeface="Myriad Light Italics"/>
                <a:cs typeface="Myriad Light Italics"/>
                <a:sym typeface="Myriad Light Italics"/>
              </a:rPr>
              <a:t>"It's really, really hard. I think in some weeks,  I'm not sleeping,  It's really heavy. It's exhausting. I want some sense of control or support when things just feel so so terrible."</a:t>
            </a:r>
          </a:p>
          <a:p>
            <a:pPr algn="ctr">
              <a:lnSpc>
                <a:spcPts val="2400"/>
              </a:lnSpc>
            </a:pPr>
            <a:endParaRPr lang="en-US" sz="2400" i="1" spc="24">
              <a:solidFill>
                <a:srgbClr val="000000"/>
              </a:solidFill>
              <a:latin typeface="Myriad Light Italics"/>
              <a:ea typeface="Myriad Light Italics"/>
              <a:cs typeface="Myriad Light Italics"/>
              <a:sym typeface="Myriad Light Italics"/>
            </a:endParaRPr>
          </a:p>
          <a:p>
            <a:pPr algn="ctr">
              <a:lnSpc>
                <a:spcPts val="2400"/>
              </a:lnSpc>
            </a:pPr>
            <a:r>
              <a:rPr lang="en-US" sz="2400" i="1" spc="24">
                <a:solidFill>
                  <a:srgbClr val="000000"/>
                </a:solidFill>
                <a:latin typeface="Myriad Light Italics"/>
                <a:ea typeface="Myriad Light Italics"/>
                <a:cs typeface="Myriad Light Italics"/>
                <a:sym typeface="Myriad Light Italics"/>
              </a:rPr>
              <a:t>"It could feel business as usual, but it's not.  It's me dissociating.  It's me in fix it mode. I feel sometimes cold, people is telling really hard stories, and I'’m  like "Oh, okay." It is my way of, almost compartmentalizing"</a:t>
            </a:r>
          </a:p>
          <a:p>
            <a:pPr algn="ctr">
              <a:lnSpc>
                <a:spcPts val="2400"/>
              </a:lnSpc>
            </a:pPr>
            <a:endParaRPr lang="en-US" sz="2400" i="1" spc="24">
              <a:solidFill>
                <a:srgbClr val="000000"/>
              </a:solidFill>
              <a:latin typeface="Myriad Light Italics"/>
              <a:ea typeface="Myriad Light Italics"/>
              <a:cs typeface="Myriad Light Italics"/>
              <a:sym typeface="Myriad Light Italics"/>
            </a:endParaRPr>
          </a:p>
          <a:p>
            <a:pPr algn="ctr">
              <a:lnSpc>
                <a:spcPts val="2400"/>
              </a:lnSpc>
            </a:pPr>
            <a:r>
              <a:rPr lang="en-US" sz="2400" i="1" spc="24">
                <a:solidFill>
                  <a:srgbClr val="000000"/>
                </a:solidFill>
                <a:latin typeface="Myriad Light Italics"/>
                <a:ea typeface="Myriad Light Italics"/>
                <a:cs typeface="Myriad Light Italics"/>
                <a:sym typeface="Myriad Light Italics"/>
              </a:rPr>
              <a:t>“One of my teachers had confided in me that her father was detained, and it was devastating. I'm a daughter of an immigrant, wife of an immigrant. It brought up a lot in me…and it really pushed me to find resources for her and even her family, which is kind of out of the scope, in a way, </a:t>
            </a:r>
          </a:p>
          <a:p>
            <a:pPr algn="ctr">
              <a:lnSpc>
                <a:spcPts val="2400"/>
              </a:lnSpc>
            </a:pPr>
            <a:r>
              <a:rPr lang="en-US" sz="2400" i="1" spc="24">
                <a:solidFill>
                  <a:srgbClr val="000000"/>
                </a:solidFill>
                <a:latin typeface="Myriad Light Italics"/>
                <a:ea typeface="Myriad Light Italics"/>
                <a:cs typeface="Myriad Light Italics"/>
                <a:sym typeface="Myriad Light Italics"/>
              </a:rPr>
              <a:t>of our role.”</a:t>
            </a:r>
          </a:p>
        </p:txBody>
      </p:sp>
      <p:sp>
        <p:nvSpPr>
          <p:cNvPr id="16" name="Freeform 16"/>
          <p:cNvSpPr/>
          <p:nvPr/>
        </p:nvSpPr>
        <p:spPr>
          <a:xfrm>
            <a:off x="3232617" y="1450188"/>
            <a:ext cx="10667528" cy="7662914"/>
          </a:xfrm>
          <a:custGeom>
            <a:avLst/>
            <a:gdLst/>
            <a:ahLst/>
            <a:cxnLst/>
            <a:rect l="l" t="t" r="r" b="b"/>
            <a:pathLst>
              <a:path w="10667528" h="7662914">
                <a:moveTo>
                  <a:pt x="0" y="0"/>
                </a:moveTo>
                <a:lnTo>
                  <a:pt x="10667528" y="0"/>
                </a:lnTo>
                <a:lnTo>
                  <a:pt x="10667528" y="7662914"/>
                </a:lnTo>
                <a:lnTo>
                  <a:pt x="0" y="7662914"/>
                </a:lnTo>
                <a:lnTo>
                  <a:pt x="0" y="0"/>
                </a:lnTo>
                <a:close/>
              </a:path>
            </a:pathLst>
          </a:custGeom>
          <a:blipFill>
            <a:blip r:embed="rId8">
              <a:extLst>
                <a:ext uri="{96DAC541-7B7A-43D3-8B79-37D633B846F1}">
                  <asvg:svgBlip xmlns:asvg="http://schemas.microsoft.com/office/drawing/2016/SVG/main" r:embed="rId9"/>
                </a:ext>
              </a:extLst>
            </a:blip>
            <a:stretch>
              <a:fillRect b="-15544"/>
            </a:stretch>
          </a:blipFill>
        </p:spPr>
        <p:txBody>
          <a:bodyPr/>
          <a:lstStyle/>
          <a:p>
            <a:endParaRPr lang="en-US"/>
          </a:p>
        </p:txBody>
      </p:sp>
      <p:sp>
        <p:nvSpPr>
          <p:cNvPr id="17" name="TextBox 17"/>
          <p:cNvSpPr txBox="1"/>
          <p:nvPr/>
        </p:nvSpPr>
        <p:spPr>
          <a:xfrm>
            <a:off x="4317761" y="3173628"/>
            <a:ext cx="8497239" cy="865244"/>
          </a:xfrm>
          <a:prstGeom prst="rect">
            <a:avLst/>
          </a:prstGeom>
        </p:spPr>
        <p:txBody>
          <a:bodyPr lIns="0" tIns="0" rIns="0" bIns="0" rtlCol="0" anchor="t">
            <a:spAutoFit/>
          </a:bodyPr>
          <a:lstStyle/>
          <a:p>
            <a:pPr algn="ctr">
              <a:lnSpc>
                <a:spcPts val="3172"/>
              </a:lnSpc>
            </a:pPr>
            <a:r>
              <a:rPr lang="en-US" sz="2758" b="1" spc="-30">
                <a:solidFill>
                  <a:srgbClr val="000000"/>
                </a:solidFill>
                <a:latin typeface="Myriad Bold"/>
                <a:ea typeface="Myriad Bold"/>
                <a:cs typeface="Myriad Bold"/>
                <a:sym typeface="Myriad Bold"/>
              </a:rPr>
              <a:t>HOLDING CONSULTEE STRESS AND TRUAMA </a:t>
            </a:r>
          </a:p>
          <a:p>
            <a:pPr algn="ctr">
              <a:lnSpc>
                <a:spcPts val="3172"/>
              </a:lnSpc>
            </a:pPr>
            <a:r>
              <a:rPr lang="en-US" sz="2758" b="1" spc="-30">
                <a:solidFill>
                  <a:srgbClr val="000000"/>
                </a:solidFill>
                <a:latin typeface="Myriad Bold"/>
                <a:ea typeface="Myriad Bold"/>
                <a:cs typeface="Myriad Bold"/>
                <a:sym typeface="Myriad Bold"/>
              </a:rPr>
              <a:t>CAN BE A MURKY, MIXED EXPERIENCE </a:t>
            </a:r>
          </a:p>
        </p:txBody>
      </p:sp>
      <p:sp>
        <p:nvSpPr>
          <p:cNvPr id="18" name="TextBox 18"/>
          <p:cNvSpPr txBox="1"/>
          <p:nvPr/>
        </p:nvSpPr>
        <p:spPr>
          <a:xfrm>
            <a:off x="4571714" y="4480215"/>
            <a:ext cx="7726889" cy="533400"/>
          </a:xfrm>
          <a:prstGeom prst="rect">
            <a:avLst/>
          </a:prstGeom>
        </p:spPr>
        <p:txBody>
          <a:bodyPr lIns="0" tIns="0" rIns="0" bIns="0" rtlCol="0" anchor="t">
            <a:spAutoFit/>
          </a:bodyPr>
          <a:lstStyle/>
          <a:p>
            <a:pPr algn="ctr">
              <a:lnSpc>
                <a:spcPts val="3899"/>
              </a:lnSpc>
              <a:spcBef>
                <a:spcPct val="0"/>
              </a:spcBef>
            </a:pPr>
            <a:r>
              <a:rPr lang="en-US" sz="2999" b="1" i="1" spc="29">
                <a:solidFill>
                  <a:srgbClr val="000000"/>
                </a:solidFill>
                <a:latin typeface="Myriad Bold Italics"/>
                <a:ea typeface="Myriad Bold Italics"/>
                <a:cs typeface="Myriad Bold Italics"/>
                <a:sym typeface="Myriad Bold Italics"/>
              </a:rPr>
              <a:t>“And they're frantic ... and you're there.</a:t>
            </a:r>
          </a:p>
        </p:txBody>
      </p:sp>
      <p:sp>
        <p:nvSpPr>
          <p:cNvPr id="19" name="TextBox 19"/>
          <p:cNvSpPr txBox="1"/>
          <p:nvPr/>
        </p:nvSpPr>
        <p:spPr>
          <a:xfrm>
            <a:off x="4571714" y="4968700"/>
            <a:ext cx="7726889" cy="1019175"/>
          </a:xfrm>
          <a:prstGeom prst="rect">
            <a:avLst/>
          </a:prstGeom>
        </p:spPr>
        <p:txBody>
          <a:bodyPr lIns="0" tIns="0" rIns="0" bIns="0" rtlCol="0" anchor="t">
            <a:spAutoFit/>
          </a:bodyPr>
          <a:lstStyle/>
          <a:p>
            <a:pPr algn="ctr">
              <a:lnSpc>
                <a:spcPts val="3899"/>
              </a:lnSpc>
            </a:pPr>
            <a:r>
              <a:rPr lang="en-US" sz="2999" b="1" i="1" spc="29">
                <a:solidFill>
                  <a:srgbClr val="000000"/>
                </a:solidFill>
                <a:latin typeface="Myriad Bold Italics"/>
                <a:ea typeface="Myriad Bold Italics"/>
                <a:cs typeface="Myriad Bold Italics"/>
                <a:sym typeface="Myriad Bold Italics"/>
              </a:rPr>
              <a:t>You're holding space for them, right? </a:t>
            </a:r>
          </a:p>
          <a:p>
            <a:pPr algn="ctr">
              <a:lnSpc>
                <a:spcPts val="3899"/>
              </a:lnSpc>
              <a:spcBef>
                <a:spcPct val="0"/>
              </a:spcBef>
            </a:pPr>
            <a:r>
              <a:rPr lang="en-US" sz="2999" b="1" i="1" spc="29">
                <a:solidFill>
                  <a:srgbClr val="000000"/>
                </a:solidFill>
                <a:latin typeface="Myriad Bold Italics"/>
                <a:ea typeface="Myriad Bold Italics"/>
                <a:cs typeface="Myriad Bold Italics"/>
                <a:sym typeface="Myriad Bold Italics"/>
              </a:rPr>
              <a:t>Because you're their consultant.</a:t>
            </a:r>
          </a:p>
        </p:txBody>
      </p:sp>
      <p:sp>
        <p:nvSpPr>
          <p:cNvPr id="20" name="TextBox 20"/>
          <p:cNvSpPr txBox="1"/>
          <p:nvPr/>
        </p:nvSpPr>
        <p:spPr>
          <a:xfrm>
            <a:off x="4571714" y="5937540"/>
            <a:ext cx="7726889" cy="1990725"/>
          </a:xfrm>
          <a:prstGeom prst="rect">
            <a:avLst/>
          </a:prstGeom>
        </p:spPr>
        <p:txBody>
          <a:bodyPr lIns="0" tIns="0" rIns="0" bIns="0" rtlCol="0" anchor="t">
            <a:spAutoFit/>
          </a:bodyPr>
          <a:lstStyle/>
          <a:p>
            <a:pPr algn="ctr">
              <a:lnSpc>
                <a:spcPts val="3899"/>
              </a:lnSpc>
            </a:pPr>
            <a:r>
              <a:rPr lang="en-US" sz="2999" b="1" i="1" spc="29">
                <a:solidFill>
                  <a:srgbClr val="000000"/>
                </a:solidFill>
                <a:latin typeface="Myriad Bold Italics"/>
                <a:ea typeface="Myriad Bold Italics"/>
                <a:cs typeface="Myriad Bold Italics"/>
                <a:sym typeface="Myriad Bold Italics"/>
              </a:rPr>
              <a:t>So that tells you they trust you, they see you are a safe space for them because they don't know where to go next.“</a:t>
            </a:r>
          </a:p>
          <a:p>
            <a:pPr algn="ctr">
              <a:lnSpc>
                <a:spcPts val="3899"/>
              </a:lnSpc>
              <a:spcBef>
                <a:spcPct val="0"/>
              </a:spcBef>
            </a:pPr>
            <a:endParaRPr lang="en-US" sz="2999" b="1" i="1" spc="29">
              <a:solidFill>
                <a:srgbClr val="000000"/>
              </a:solidFill>
              <a:latin typeface="Myriad Bold Italics"/>
              <a:ea typeface="Myriad Bold Italics"/>
              <a:cs typeface="Myriad Bold Italics"/>
              <a:sym typeface="Myriad Bold Italics"/>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E7F1F1"/>
        </a:solidFill>
        <a:effectLst/>
      </p:bgPr>
    </p:bg>
    <p:spTree>
      <p:nvGrpSpPr>
        <p:cNvPr id="1" name=""/>
        <p:cNvGrpSpPr/>
        <p:nvPr/>
      </p:nvGrpSpPr>
      <p:grpSpPr>
        <a:xfrm>
          <a:off x="0" y="0"/>
          <a:ext cx="0" cy="0"/>
          <a:chOff x="0" y="0"/>
          <a:chExt cx="0" cy="0"/>
        </a:xfrm>
      </p:grpSpPr>
      <p:sp>
        <p:nvSpPr>
          <p:cNvPr id="2" name="Freeform 2"/>
          <p:cNvSpPr/>
          <p:nvPr/>
        </p:nvSpPr>
        <p:spPr>
          <a:xfrm rot="5400000">
            <a:off x="2953021" y="-3699038"/>
            <a:ext cx="12381959" cy="18288000"/>
          </a:xfrm>
          <a:custGeom>
            <a:avLst/>
            <a:gdLst/>
            <a:ahLst/>
            <a:cxnLst/>
            <a:rect l="l" t="t" r="r" b="b"/>
            <a:pathLst>
              <a:path w="12381959" h="18288000">
                <a:moveTo>
                  <a:pt x="0" y="0"/>
                </a:moveTo>
                <a:lnTo>
                  <a:pt x="12381958" y="0"/>
                </a:lnTo>
                <a:lnTo>
                  <a:pt x="12381958" y="18288000"/>
                </a:lnTo>
                <a:lnTo>
                  <a:pt x="0" y="18288000"/>
                </a:lnTo>
                <a:lnTo>
                  <a:pt x="0" y="0"/>
                </a:lnTo>
                <a:close/>
              </a:path>
            </a:pathLst>
          </a:custGeom>
          <a:blipFill>
            <a:blip r:embed="rId3"/>
            <a:stretch>
              <a:fillRect l="-7104" r="-7104"/>
            </a:stretch>
          </a:blipFill>
        </p:spPr>
        <p:txBody>
          <a:bodyPr/>
          <a:lstStyle/>
          <a:p>
            <a:endParaRPr lang="en-US"/>
          </a:p>
        </p:txBody>
      </p:sp>
      <p:grpSp>
        <p:nvGrpSpPr>
          <p:cNvPr id="3" name="Group 3"/>
          <p:cNvGrpSpPr/>
          <p:nvPr/>
        </p:nvGrpSpPr>
        <p:grpSpPr>
          <a:xfrm>
            <a:off x="1028700" y="1028700"/>
            <a:ext cx="16230600" cy="8229600"/>
            <a:chOff x="0" y="0"/>
            <a:chExt cx="4274726" cy="2167467"/>
          </a:xfrm>
        </p:grpSpPr>
        <p:sp>
          <p:nvSpPr>
            <p:cNvPr id="4" name="Freeform 4"/>
            <p:cNvSpPr/>
            <p:nvPr/>
          </p:nvSpPr>
          <p:spPr>
            <a:xfrm>
              <a:off x="0" y="0"/>
              <a:ext cx="4274726" cy="2167467"/>
            </a:xfrm>
            <a:custGeom>
              <a:avLst/>
              <a:gdLst/>
              <a:ahLst/>
              <a:cxnLst/>
              <a:rect l="l" t="t" r="r" b="b"/>
              <a:pathLst>
                <a:path w="4274726" h="2167467">
                  <a:moveTo>
                    <a:pt x="0" y="0"/>
                  </a:moveTo>
                  <a:lnTo>
                    <a:pt x="4274726" y="0"/>
                  </a:lnTo>
                  <a:lnTo>
                    <a:pt x="4274726" y="2167467"/>
                  </a:lnTo>
                  <a:lnTo>
                    <a:pt x="0" y="2167467"/>
                  </a:lnTo>
                  <a:close/>
                </a:path>
              </a:pathLst>
            </a:custGeom>
            <a:solidFill>
              <a:srgbClr val="FFFFFF"/>
            </a:solidFill>
          </p:spPr>
          <p:txBody>
            <a:bodyPr/>
            <a:lstStyle/>
            <a:p>
              <a:endParaRPr lang="en-US"/>
            </a:p>
          </p:txBody>
        </p:sp>
        <p:sp>
          <p:nvSpPr>
            <p:cNvPr id="5" name="TextBox 5"/>
            <p:cNvSpPr txBox="1"/>
            <p:nvPr/>
          </p:nvSpPr>
          <p:spPr>
            <a:xfrm>
              <a:off x="0" y="-28575"/>
              <a:ext cx="4274726" cy="2196042"/>
            </a:xfrm>
            <a:prstGeom prst="rect">
              <a:avLst/>
            </a:prstGeom>
          </p:spPr>
          <p:txBody>
            <a:bodyPr lIns="50800" tIns="50800" rIns="50800" bIns="50800" rtlCol="0" anchor="ctr"/>
            <a:lstStyle/>
            <a:p>
              <a:pPr algn="ctr">
                <a:lnSpc>
                  <a:spcPts val="3088"/>
                </a:lnSpc>
              </a:pPr>
              <a:endParaRPr/>
            </a:p>
          </p:txBody>
        </p:sp>
      </p:grpSp>
      <p:sp>
        <p:nvSpPr>
          <p:cNvPr id="6" name="Freeform 6"/>
          <p:cNvSpPr/>
          <p:nvPr/>
        </p:nvSpPr>
        <p:spPr>
          <a:xfrm>
            <a:off x="697385" y="697385"/>
            <a:ext cx="934505" cy="934505"/>
          </a:xfrm>
          <a:custGeom>
            <a:avLst/>
            <a:gdLst/>
            <a:ahLst/>
            <a:cxnLst/>
            <a:rect l="l" t="t" r="r" b="b"/>
            <a:pathLst>
              <a:path w="934505" h="934505">
                <a:moveTo>
                  <a:pt x="0" y="0"/>
                </a:moveTo>
                <a:lnTo>
                  <a:pt x="934505" y="0"/>
                </a:lnTo>
                <a:lnTo>
                  <a:pt x="934505" y="934505"/>
                </a:lnTo>
                <a:lnTo>
                  <a:pt x="0" y="93450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7" name="TextBox 7"/>
          <p:cNvSpPr txBox="1"/>
          <p:nvPr/>
        </p:nvSpPr>
        <p:spPr>
          <a:xfrm>
            <a:off x="1631890" y="1503846"/>
            <a:ext cx="7897682" cy="990400"/>
          </a:xfrm>
          <a:prstGeom prst="rect">
            <a:avLst/>
          </a:prstGeom>
        </p:spPr>
        <p:txBody>
          <a:bodyPr lIns="0" tIns="0" rIns="0" bIns="0" rtlCol="0" anchor="t">
            <a:spAutoFit/>
          </a:bodyPr>
          <a:lstStyle/>
          <a:p>
            <a:pPr algn="l">
              <a:lnSpc>
                <a:spcPts val="6992"/>
              </a:lnSpc>
            </a:pPr>
            <a:r>
              <a:rPr lang="en-US" sz="5589" spc="-61">
                <a:solidFill>
                  <a:srgbClr val="000000"/>
                </a:solidFill>
                <a:latin typeface="Myriad"/>
                <a:ea typeface="Myriad"/>
                <a:cs typeface="Myriad"/>
                <a:sym typeface="Myriad"/>
              </a:rPr>
              <a:t>KEY FINDINGS</a:t>
            </a:r>
          </a:p>
        </p:txBody>
      </p:sp>
      <p:sp>
        <p:nvSpPr>
          <p:cNvPr id="8" name="TextBox 8"/>
          <p:cNvSpPr txBox="1"/>
          <p:nvPr/>
        </p:nvSpPr>
        <p:spPr>
          <a:xfrm>
            <a:off x="1631890" y="2773578"/>
            <a:ext cx="8689476" cy="1265294"/>
          </a:xfrm>
          <a:prstGeom prst="rect">
            <a:avLst/>
          </a:prstGeom>
        </p:spPr>
        <p:txBody>
          <a:bodyPr lIns="0" tIns="0" rIns="0" bIns="0" rtlCol="0" anchor="t">
            <a:spAutoFit/>
          </a:bodyPr>
          <a:lstStyle/>
          <a:p>
            <a:pPr algn="l">
              <a:lnSpc>
                <a:spcPts val="3172"/>
              </a:lnSpc>
            </a:pPr>
            <a:r>
              <a:rPr lang="en-US" sz="2758" spc="-30">
                <a:solidFill>
                  <a:srgbClr val="000000"/>
                </a:solidFill>
                <a:latin typeface="Myriad"/>
                <a:ea typeface="Myriad"/>
                <a:cs typeface="Myriad"/>
                <a:sym typeface="Myriad"/>
              </a:rPr>
              <a:t>WHAT IS THE IMPACT </a:t>
            </a:r>
            <a:r>
              <a:rPr lang="en-US" sz="2758" b="1" u="sng" spc="-30">
                <a:solidFill>
                  <a:srgbClr val="000000"/>
                </a:solidFill>
                <a:latin typeface="Myriad Bold"/>
                <a:ea typeface="Myriad Bold"/>
                <a:cs typeface="Myriad Bold"/>
                <a:sym typeface="Myriad Bold"/>
              </a:rPr>
              <a:t>ON CONSULTANTS</a:t>
            </a:r>
            <a:r>
              <a:rPr lang="en-US" sz="2758" spc="-30">
                <a:solidFill>
                  <a:srgbClr val="000000"/>
                </a:solidFill>
                <a:latin typeface="Myriad"/>
                <a:ea typeface="Myriad"/>
                <a:cs typeface="Myriad"/>
                <a:sym typeface="Myriad"/>
              </a:rPr>
              <a:t> TO CONSISTENTLY HOLD SPACE FOR THE CURRENT LEVEL OF CONSULTEES’ PERSONAL STRESS AND TRAUMA?</a:t>
            </a:r>
          </a:p>
        </p:txBody>
      </p:sp>
      <p:sp>
        <p:nvSpPr>
          <p:cNvPr id="9" name="TextBox 9"/>
          <p:cNvSpPr txBox="1"/>
          <p:nvPr/>
        </p:nvSpPr>
        <p:spPr>
          <a:xfrm>
            <a:off x="959428" y="774312"/>
            <a:ext cx="410420" cy="675877"/>
          </a:xfrm>
          <a:prstGeom prst="rect">
            <a:avLst/>
          </a:prstGeom>
        </p:spPr>
        <p:txBody>
          <a:bodyPr lIns="0" tIns="0" rIns="0" bIns="0" rtlCol="0" anchor="t">
            <a:spAutoFit/>
          </a:bodyPr>
          <a:lstStyle/>
          <a:p>
            <a:pPr marL="0" lvl="0" indent="0" algn="ctr">
              <a:lnSpc>
                <a:spcPts val="4893"/>
              </a:lnSpc>
              <a:spcBef>
                <a:spcPct val="0"/>
              </a:spcBef>
            </a:pPr>
            <a:r>
              <a:rPr lang="en-US" sz="3764" spc="37">
                <a:solidFill>
                  <a:srgbClr val="000000"/>
                </a:solidFill>
                <a:latin typeface="Myriad"/>
                <a:ea typeface="Myriad"/>
                <a:cs typeface="Myriad"/>
                <a:sym typeface="Myriad"/>
              </a:rPr>
              <a:t>2</a:t>
            </a:r>
          </a:p>
        </p:txBody>
      </p:sp>
      <p:sp>
        <p:nvSpPr>
          <p:cNvPr id="10" name="TextBox 10"/>
          <p:cNvSpPr txBox="1"/>
          <p:nvPr/>
        </p:nvSpPr>
        <p:spPr>
          <a:xfrm>
            <a:off x="1631890" y="4134108"/>
            <a:ext cx="8589988" cy="5121275"/>
          </a:xfrm>
          <a:prstGeom prst="rect">
            <a:avLst/>
          </a:prstGeom>
        </p:spPr>
        <p:txBody>
          <a:bodyPr lIns="0" tIns="0" rIns="0" bIns="0" rtlCol="0" anchor="t">
            <a:spAutoFit/>
          </a:bodyPr>
          <a:lstStyle/>
          <a:p>
            <a:pPr algn="l">
              <a:lnSpc>
                <a:spcPts val="2874"/>
              </a:lnSpc>
            </a:pPr>
            <a:r>
              <a:rPr lang="en-US" sz="2499" spc="-27">
                <a:solidFill>
                  <a:srgbClr val="000000"/>
                </a:solidFill>
                <a:latin typeface="Myriad"/>
                <a:ea typeface="Myriad"/>
                <a:cs typeface="Myriad"/>
                <a:sym typeface="Myriad"/>
              </a:rPr>
              <a:t>Embodied and somatic impacts.</a:t>
            </a:r>
            <a:r>
              <a:rPr lang="en-US" sz="2499" spc="-27">
                <a:solidFill>
                  <a:srgbClr val="000000"/>
                </a:solidFill>
                <a:latin typeface="Myriad Light"/>
                <a:ea typeface="Myriad Light"/>
                <a:cs typeface="Myriad Light"/>
                <a:sym typeface="Myriad Light"/>
              </a:rPr>
              <a:t> Holding this level of consultee stress is carried in the body. Participants named headaches, migraines, and dissociation. </a:t>
            </a:r>
          </a:p>
          <a:p>
            <a:pPr marL="539749" lvl="1" indent="-269875" algn="l">
              <a:lnSpc>
                <a:spcPts val="2874"/>
              </a:lnSpc>
              <a:buFont typeface="Arial"/>
              <a:buChar char="•"/>
            </a:pPr>
            <a:r>
              <a:rPr lang="en-US" sz="2499" spc="-27">
                <a:solidFill>
                  <a:srgbClr val="000000"/>
                </a:solidFill>
                <a:latin typeface="Myriad Light"/>
                <a:ea typeface="Myriad Light"/>
                <a:cs typeface="Myriad Light"/>
                <a:sym typeface="Myriad Light"/>
              </a:rPr>
              <a:t>BIPOC participants and participants with migration experiences emphasized these more. </a:t>
            </a:r>
          </a:p>
          <a:p>
            <a:pPr algn="l">
              <a:lnSpc>
                <a:spcPts val="2874"/>
              </a:lnSpc>
            </a:pPr>
            <a:endParaRPr lang="en-US" sz="2499" spc="-27">
              <a:solidFill>
                <a:srgbClr val="000000"/>
              </a:solidFill>
              <a:latin typeface="Myriad Light"/>
              <a:ea typeface="Myriad Light"/>
              <a:cs typeface="Myriad Light"/>
              <a:sym typeface="Myriad Light"/>
            </a:endParaRPr>
          </a:p>
          <a:p>
            <a:pPr algn="l">
              <a:lnSpc>
                <a:spcPts val="2874"/>
              </a:lnSpc>
            </a:pPr>
            <a:r>
              <a:rPr lang="en-US" sz="2499" spc="-27">
                <a:solidFill>
                  <a:srgbClr val="000000"/>
                </a:solidFill>
                <a:latin typeface="Myriad"/>
                <a:ea typeface="Myriad"/>
                <a:cs typeface="Myriad"/>
                <a:sym typeface="Myriad"/>
              </a:rPr>
              <a:t>Shared marginalized identities and sociopolitical harms between </a:t>
            </a:r>
            <a:r>
              <a:rPr lang="en-US" sz="2499" spc="-27">
                <a:solidFill>
                  <a:srgbClr val="000000"/>
                </a:solidFill>
                <a:latin typeface="Myriad Light"/>
                <a:ea typeface="Myriad Light"/>
                <a:cs typeface="Myriad Light"/>
                <a:sym typeface="Myriad Light"/>
              </a:rPr>
              <a:t>consultant and consultee intensify impacts. </a:t>
            </a:r>
          </a:p>
          <a:p>
            <a:pPr algn="l">
              <a:lnSpc>
                <a:spcPts val="2874"/>
              </a:lnSpc>
            </a:pPr>
            <a:endParaRPr lang="en-US" sz="2499" spc="-27">
              <a:solidFill>
                <a:srgbClr val="000000"/>
              </a:solidFill>
              <a:latin typeface="Myriad Light"/>
              <a:ea typeface="Myriad Light"/>
              <a:cs typeface="Myriad Light"/>
              <a:sym typeface="Myriad Light"/>
            </a:endParaRPr>
          </a:p>
          <a:p>
            <a:pPr algn="l">
              <a:lnSpc>
                <a:spcPts val="2874"/>
              </a:lnSpc>
            </a:pPr>
            <a:r>
              <a:rPr lang="en-US" sz="2499" spc="-27">
                <a:solidFill>
                  <a:srgbClr val="000000"/>
                </a:solidFill>
                <a:latin typeface="Myriad"/>
                <a:ea typeface="Myriad"/>
                <a:cs typeface="Myriad"/>
                <a:sym typeface="Myriad"/>
              </a:rPr>
              <a:t>Isolation compounds the toll. </a:t>
            </a:r>
            <a:r>
              <a:rPr lang="en-US" sz="2499" spc="-27">
                <a:solidFill>
                  <a:srgbClr val="000000"/>
                </a:solidFill>
                <a:latin typeface="Myriad Light"/>
                <a:ea typeface="Myriad Light"/>
                <a:cs typeface="Myriad Light"/>
                <a:sym typeface="Myriad Light"/>
              </a:rPr>
              <a:t>Discussion of isolation came in many forms, like being one of the only BIPOC consultants or the only consultant with immigration experience in an agency or serving rural or geographically large regions alone. </a:t>
            </a:r>
          </a:p>
          <a:p>
            <a:pPr algn="l">
              <a:lnSpc>
                <a:spcPts val="2874"/>
              </a:lnSpc>
            </a:pPr>
            <a:endParaRPr lang="en-US" sz="2499" spc="-27">
              <a:solidFill>
                <a:srgbClr val="000000"/>
              </a:solidFill>
              <a:latin typeface="Myriad Light"/>
              <a:ea typeface="Myriad Light"/>
              <a:cs typeface="Myriad Light"/>
              <a:sym typeface="Myriad Light"/>
            </a:endParaRPr>
          </a:p>
        </p:txBody>
      </p:sp>
      <p:grpSp>
        <p:nvGrpSpPr>
          <p:cNvPr id="11" name="Group 11"/>
          <p:cNvGrpSpPr/>
          <p:nvPr/>
        </p:nvGrpSpPr>
        <p:grpSpPr>
          <a:xfrm>
            <a:off x="10970161" y="1325491"/>
            <a:ext cx="5771230" cy="7632478"/>
            <a:chOff x="0" y="0"/>
            <a:chExt cx="1519995" cy="2010200"/>
          </a:xfrm>
        </p:grpSpPr>
        <p:sp>
          <p:nvSpPr>
            <p:cNvPr id="12" name="Freeform 12"/>
            <p:cNvSpPr/>
            <p:nvPr/>
          </p:nvSpPr>
          <p:spPr>
            <a:xfrm>
              <a:off x="0" y="0"/>
              <a:ext cx="1519995" cy="2010200"/>
            </a:xfrm>
            <a:custGeom>
              <a:avLst/>
              <a:gdLst/>
              <a:ahLst/>
              <a:cxnLst/>
              <a:rect l="l" t="t" r="r" b="b"/>
              <a:pathLst>
                <a:path w="1519995" h="2010200">
                  <a:moveTo>
                    <a:pt x="0" y="0"/>
                  </a:moveTo>
                  <a:lnTo>
                    <a:pt x="1519995" y="0"/>
                  </a:lnTo>
                  <a:lnTo>
                    <a:pt x="1519995" y="2010200"/>
                  </a:lnTo>
                  <a:lnTo>
                    <a:pt x="0" y="2010200"/>
                  </a:lnTo>
                  <a:close/>
                </a:path>
              </a:pathLst>
            </a:custGeom>
            <a:solidFill>
              <a:srgbClr val="BFD2BA"/>
            </a:solidFill>
          </p:spPr>
          <p:txBody>
            <a:bodyPr/>
            <a:lstStyle/>
            <a:p>
              <a:endParaRPr lang="en-US"/>
            </a:p>
          </p:txBody>
        </p:sp>
        <p:sp>
          <p:nvSpPr>
            <p:cNvPr id="13" name="TextBox 13"/>
            <p:cNvSpPr txBox="1"/>
            <p:nvPr/>
          </p:nvSpPr>
          <p:spPr>
            <a:xfrm>
              <a:off x="0" y="-76200"/>
              <a:ext cx="1519995" cy="2086400"/>
            </a:xfrm>
            <a:prstGeom prst="rect">
              <a:avLst/>
            </a:prstGeom>
          </p:spPr>
          <p:txBody>
            <a:bodyPr lIns="50800" tIns="50800" rIns="50800" bIns="50800" rtlCol="0" anchor="ctr"/>
            <a:lstStyle/>
            <a:p>
              <a:pPr algn="l">
                <a:lnSpc>
                  <a:spcPts val="3088"/>
                </a:lnSpc>
              </a:pPr>
              <a:endParaRPr/>
            </a:p>
          </p:txBody>
        </p:sp>
      </p:grpSp>
      <p:sp>
        <p:nvSpPr>
          <p:cNvPr id="14" name="Freeform 14"/>
          <p:cNvSpPr/>
          <p:nvPr/>
        </p:nvSpPr>
        <p:spPr>
          <a:xfrm>
            <a:off x="11312793" y="1542816"/>
            <a:ext cx="5085966" cy="7201368"/>
          </a:xfrm>
          <a:custGeom>
            <a:avLst/>
            <a:gdLst/>
            <a:ahLst/>
            <a:cxnLst/>
            <a:rect l="l" t="t" r="r" b="b"/>
            <a:pathLst>
              <a:path w="5085966" h="7201368">
                <a:moveTo>
                  <a:pt x="0" y="0"/>
                </a:moveTo>
                <a:lnTo>
                  <a:pt x="5085966" y="0"/>
                </a:lnTo>
                <a:lnTo>
                  <a:pt x="5085966" y="7201368"/>
                </a:lnTo>
                <a:lnTo>
                  <a:pt x="0" y="720136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5" name="TextBox 15"/>
          <p:cNvSpPr txBox="1"/>
          <p:nvPr/>
        </p:nvSpPr>
        <p:spPr>
          <a:xfrm>
            <a:off x="11598317" y="1741170"/>
            <a:ext cx="4514917" cy="6785610"/>
          </a:xfrm>
          <a:prstGeom prst="rect">
            <a:avLst/>
          </a:prstGeom>
        </p:spPr>
        <p:txBody>
          <a:bodyPr lIns="0" tIns="0" rIns="0" bIns="0" rtlCol="0" anchor="t">
            <a:spAutoFit/>
          </a:bodyPr>
          <a:lstStyle/>
          <a:p>
            <a:pPr algn="ctr">
              <a:lnSpc>
                <a:spcPts val="2400"/>
              </a:lnSpc>
            </a:pPr>
            <a:r>
              <a:rPr lang="en-US" sz="2400" i="1" spc="24">
                <a:solidFill>
                  <a:srgbClr val="000000"/>
                </a:solidFill>
                <a:latin typeface="Myriad Light Italics"/>
                <a:ea typeface="Myriad Light Italics"/>
                <a:cs typeface="Myriad Light Italics"/>
                <a:sym typeface="Myriad Light Italics"/>
              </a:rPr>
              <a:t>"It's really, really hard. I think in some weeks,  I'm not sleeping,  It's really heavy. It's exhausting. I want some sense of control or support when things just feel so so terrible."</a:t>
            </a:r>
          </a:p>
          <a:p>
            <a:pPr algn="ctr">
              <a:lnSpc>
                <a:spcPts val="2400"/>
              </a:lnSpc>
            </a:pPr>
            <a:endParaRPr lang="en-US" sz="2400" i="1" spc="24">
              <a:solidFill>
                <a:srgbClr val="000000"/>
              </a:solidFill>
              <a:latin typeface="Myriad Light Italics"/>
              <a:ea typeface="Myriad Light Italics"/>
              <a:cs typeface="Myriad Light Italics"/>
              <a:sym typeface="Myriad Light Italics"/>
            </a:endParaRPr>
          </a:p>
          <a:p>
            <a:pPr algn="ctr">
              <a:lnSpc>
                <a:spcPts val="2400"/>
              </a:lnSpc>
            </a:pPr>
            <a:r>
              <a:rPr lang="en-US" sz="2400" i="1" spc="24">
                <a:solidFill>
                  <a:srgbClr val="000000"/>
                </a:solidFill>
                <a:latin typeface="Myriad Light Italics"/>
                <a:ea typeface="Myriad Light Italics"/>
                <a:cs typeface="Myriad Light Italics"/>
                <a:sym typeface="Myriad Light Italics"/>
              </a:rPr>
              <a:t>"It could feel business as usual, but it's not.  It's me dissociating.  It's me in fix it mode. I feel sometimes cold, people is telling really hard stories, and I'’m  like "Oh, okay." It is my way of, almost compartmentalizing"</a:t>
            </a:r>
          </a:p>
          <a:p>
            <a:pPr algn="ctr">
              <a:lnSpc>
                <a:spcPts val="2400"/>
              </a:lnSpc>
            </a:pPr>
            <a:endParaRPr lang="en-US" sz="2400" i="1" spc="24">
              <a:solidFill>
                <a:srgbClr val="000000"/>
              </a:solidFill>
              <a:latin typeface="Myriad Light Italics"/>
              <a:ea typeface="Myriad Light Italics"/>
              <a:cs typeface="Myriad Light Italics"/>
              <a:sym typeface="Myriad Light Italics"/>
            </a:endParaRPr>
          </a:p>
          <a:p>
            <a:pPr algn="ctr">
              <a:lnSpc>
                <a:spcPts val="2400"/>
              </a:lnSpc>
            </a:pPr>
            <a:r>
              <a:rPr lang="en-US" sz="2400" i="1" spc="24">
                <a:solidFill>
                  <a:srgbClr val="000000"/>
                </a:solidFill>
                <a:latin typeface="Myriad Light Italics"/>
                <a:ea typeface="Myriad Light Italics"/>
                <a:cs typeface="Myriad Light Italics"/>
                <a:sym typeface="Myriad Light Italics"/>
              </a:rPr>
              <a:t>“One of my teachers had confided in me that her father was detained, and it was devastating. I'm a daughter of an immigrant, wife of an immigrant. It brought up a lot in me…and it really pushed me to find resources for her and even her family, which is kind of out of the scope, in a way, </a:t>
            </a:r>
          </a:p>
          <a:p>
            <a:pPr algn="ctr">
              <a:lnSpc>
                <a:spcPts val="2400"/>
              </a:lnSpc>
            </a:pPr>
            <a:r>
              <a:rPr lang="en-US" sz="2400" i="1" spc="24">
                <a:solidFill>
                  <a:srgbClr val="000000"/>
                </a:solidFill>
                <a:latin typeface="Myriad Light Italics"/>
                <a:ea typeface="Myriad Light Italics"/>
                <a:cs typeface="Myriad Light Italics"/>
                <a:sym typeface="Myriad Light Italics"/>
              </a:rPr>
              <a:t>of our role.”</a:t>
            </a:r>
          </a:p>
        </p:txBody>
      </p:sp>
      <p:sp>
        <p:nvSpPr>
          <p:cNvPr id="16" name="Freeform 16"/>
          <p:cNvSpPr/>
          <p:nvPr/>
        </p:nvSpPr>
        <p:spPr>
          <a:xfrm>
            <a:off x="3232617" y="1450188"/>
            <a:ext cx="10667528" cy="7662914"/>
          </a:xfrm>
          <a:custGeom>
            <a:avLst/>
            <a:gdLst/>
            <a:ahLst/>
            <a:cxnLst/>
            <a:rect l="l" t="t" r="r" b="b"/>
            <a:pathLst>
              <a:path w="10667528" h="7662914">
                <a:moveTo>
                  <a:pt x="0" y="0"/>
                </a:moveTo>
                <a:lnTo>
                  <a:pt x="10667528" y="0"/>
                </a:lnTo>
                <a:lnTo>
                  <a:pt x="10667528" y="7662914"/>
                </a:lnTo>
                <a:lnTo>
                  <a:pt x="0" y="7662914"/>
                </a:lnTo>
                <a:lnTo>
                  <a:pt x="0" y="0"/>
                </a:lnTo>
                <a:close/>
              </a:path>
            </a:pathLst>
          </a:custGeom>
          <a:blipFill>
            <a:blip r:embed="rId8">
              <a:extLst>
                <a:ext uri="{96DAC541-7B7A-43D3-8B79-37D633B846F1}">
                  <asvg:svgBlip xmlns:asvg="http://schemas.microsoft.com/office/drawing/2016/SVG/main" r:embed="rId9"/>
                </a:ext>
              </a:extLst>
            </a:blip>
            <a:stretch>
              <a:fillRect b="-15544"/>
            </a:stretch>
          </a:blipFill>
        </p:spPr>
        <p:txBody>
          <a:bodyPr/>
          <a:lstStyle/>
          <a:p>
            <a:endParaRPr lang="en-US"/>
          </a:p>
        </p:txBody>
      </p:sp>
      <p:sp>
        <p:nvSpPr>
          <p:cNvPr id="17" name="TextBox 17"/>
          <p:cNvSpPr txBox="1"/>
          <p:nvPr/>
        </p:nvSpPr>
        <p:spPr>
          <a:xfrm>
            <a:off x="4317761" y="3173628"/>
            <a:ext cx="8497239" cy="865244"/>
          </a:xfrm>
          <a:prstGeom prst="rect">
            <a:avLst/>
          </a:prstGeom>
        </p:spPr>
        <p:txBody>
          <a:bodyPr lIns="0" tIns="0" rIns="0" bIns="0" rtlCol="0" anchor="t">
            <a:spAutoFit/>
          </a:bodyPr>
          <a:lstStyle/>
          <a:p>
            <a:pPr algn="ctr">
              <a:lnSpc>
                <a:spcPts val="3172"/>
              </a:lnSpc>
            </a:pPr>
            <a:r>
              <a:rPr lang="en-US" sz="2758" b="1" spc="-30">
                <a:solidFill>
                  <a:srgbClr val="000000"/>
                </a:solidFill>
                <a:latin typeface="Myriad Bold"/>
                <a:ea typeface="Myriad Bold"/>
                <a:cs typeface="Myriad Bold"/>
                <a:sym typeface="Myriad Bold"/>
              </a:rPr>
              <a:t>HOLDING CONSULTEE STRESS AND TRUAMA </a:t>
            </a:r>
          </a:p>
          <a:p>
            <a:pPr algn="ctr">
              <a:lnSpc>
                <a:spcPts val="3172"/>
              </a:lnSpc>
            </a:pPr>
            <a:r>
              <a:rPr lang="en-US" sz="2758" b="1" spc="-30">
                <a:solidFill>
                  <a:srgbClr val="000000"/>
                </a:solidFill>
                <a:latin typeface="Myriad Bold"/>
                <a:ea typeface="Myriad Bold"/>
                <a:cs typeface="Myriad Bold"/>
                <a:sym typeface="Myriad Bold"/>
              </a:rPr>
              <a:t>CAN BE A MURKY, MIXED EXPERIENCE </a:t>
            </a:r>
          </a:p>
        </p:txBody>
      </p:sp>
      <p:sp>
        <p:nvSpPr>
          <p:cNvPr id="18" name="TextBox 18"/>
          <p:cNvSpPr txBox="1"/>
          <p:nvPr/>
        </p:nvSpPr>
        <p:spPr>
          <a:xfrm>
            <a:off x="9144000" y="5400675"/>
            <a:ext cx="3912701" cy="2007870"/>
          </a:xfrm>
          <a:prstGeom prst="rect">
            <a:avLst/>
          </a:prstGeom>
        </p:spPr>
        <p:txBody>
          <a:bodyPr lIns="0" tIns="0" rIns="0" bIns="0" rtlCol="0" anchor="t">
            <a:spAutoFit/>
          </a:bodyPr>
          <a:lstStyle/>
          <a:p>
            <a:pPr marL="518160" lvl="1" indent="-259080" algn="l">
              <a:lnSpc>
                <a:spcPts val="3120"/>
              </a:lnSpc>
              <a:buFont typeface="Arial"/>
              <a:buChar char="•"/>
            </a:pPr>
            <a:r>
              <a:rPr lang="en-US" sz="2400" b="1" spc="24">
                <a:solidFill>
                  <a:srgbClr val="000000"/>
                </a:solidFill>
                <a:latin typeface="Myriad Semi-Bold"/>
                <a:ea typeface="Myriad Semi-Bold"/>
                <a:cs typeface="Myriad Semi-Bold"/>
                <a:sym typeface="Myriad Semi-Bold"/>
              </a:rPr>
              <a:t>Signals trust and   relational depth.</a:t>
            </a:r>
          </a:p>
          <a:p>
            <a:pPr marL="518160" lvl="1" indent="-259080" algn="l">
              <a:lnSpc>
                <a:spcPts val="3120"/>
              </a:lnSpc>
              <a:buFont typeface="Arial"/>
              <a:buChar char="•"/>
            </a:pPr>
            <a:r>
              <a:rPr lang="en-US" sz="2400" b="1" spc="24">
                <a:solidFill>
                  <a:srgbClr val="000000"/>
                </a:solidFill>
                <a:latin typeface="Myriad Semi-Bold"/>
                <a:ea typeface="Myriad Semi-Bold"/>
                <a:cs typeface="Myriad Semi-Bold"/>
                <a:sym typeface="Myriad Semi-Bold"/>
              </a:rPr>
              <a:t>Increases motivation, especially for newer     consultants.</a:t>
            </a:r>
          </a:p>
        </p:txBody>
      </p:sp>
      <p:sp>
        <p:nvSpPr>
          <p:cNvPr id="19" name="TextBox 19"/>
          <p:cNvSpPr txBox="1"/>
          <p:nvPr/>
        </p:nvSpPr>
        <p:spPr>
          <a:xfrm>
            <a:off x="3958638" y="5400675"/>
            <a:ext cx="3908360" cy="2398395"/>
          </a:xfrm>
          <a:prstGeom prst="rect">
            <a:avLst/>
          </a:prstGeom>
        </p:spPr>
        <p:txBody>
          <a:bodyPr lIns="0" tIns="0" rIns="0" bIns="0" rtlCol="0" anchor="t">
            <a:spAutoFit/>
          </a:bodyPr>
          <a:lstStyle/>
          <a:p>
            <a:pPr marL="518160" lvl="1" indent="-259080" algn="l">
              <a:lnSpc>
                <a:spcPts val="3120"/>
              </a:lnSpc>
              <a:buFont typeface="Arial"/>
              <a:buChar char="•"/>
            </a:pPr>
            <a:r>
              <a:rPr lang="en-US" sz="2400" b="1" spc="24">
                <a:solidFill>
                  <a:srgbClr val="000000"/>
                </a:solidFill>
                <a:latin typeface="Myriad Semi-Bold"/>
                <a:ea typeface="Myriad Semi-Bold"/>
                <a:cs typeface="Myriad Semi-Bold"/>
                <a:sym typeface="Myriad Semi-Bold"/>
              </a:rPr>
              <a:t>Makes it harder to “leave things at the door.”</a:t>
            </a:r>
          </a:p>
          <a:p>
            <a:pPr marL="518160" lvl="1" indent="-259080" algn="l">
              <a:lnSpc>
                <a:spcPts val="3120"/>
              </a:lnSpc>
              <a:buFont typeface="Arial"/>
              <a:buChar char="•"/>
            </a:pPr>
            <a:r>
              <a:rPr lang="en-US" sz="2400" b="1" spc="24">
                <a:solidFill>
                  <a:srgbClr val="000000"/>
                </a:solidFill>
                <a:latin typeface="Myriad Semi-Bold"/>
                <a:ea typeface="Myriad Semi-Bold"/>
                <a:cs typeface="Myriad Semi-Bold"/>
                <a:sym typeface="Myriad Semi-Bold"/>
              </a:rPr>
              <a:t>Increase emotional burden.</a:t>
            </a:r>
          </a:p>
          <a:p>
            <a:pPr marL="518160" lvl="1" indent="-259080" algn="l">
              <a:lnSpc>
                <a:spcPts val="3120"/>
              </a:lnSpc>
              <a:buFont typeface="Arial"/>
              <a:buChar char="•"/>
            </a:pPr>
            <a:r>
              <a:rPr lang="en-US" sz="2400" b="1" spc="24">
                <a:solidFill>
                  <a:srgbClr val="000000"/>
                </a:solidFill>
                <a:latin typeface="Myriad Semi-Bold"/>
                <a:ea typeface="Myriad Semi-Bold"/>
                <a:cs typeface="Myriad Semi-Bold"/>
                <a:sym typeface="Myriad Semi-Bold"/>
              </a:rPr>
              <a:t>Make it harder to  separate work and self.</a:t>
            </a:r>
          </a:p>
        </p:txBody>
      </p:sp>
      <p:sp>
        <p:nvSpPr>
          <p:cNvPr id="20" name="TextBox 20"/>
          <p:cNvSpPr txBox="1"/>
          <p:nvPr/>
        </p:nvSpPr>
        <p:spPr>
          <a:xfrm>
            <a:off x="4168160" y="6167755"/>
            <a:ext cx="8497239" cy="474980"/>
          </a:xfrm>
          <a:prstGeom prst="rect">
            <a:avLst/>
          </a:prstGeom>
        </p:spPr>
        <p:txBody>
          <a:bodyPr lIns="0" tIns="0" rIns="0" bIns="0" rtlCol="0" anchor="t">
            <a:spAutoFit/>
          </a:bodyPr>
          <a:lstStyle/>
          <a:p>
            <a:pPr algn="ctr">
              <a:lnSpc>
                <a:spcPts val="3219"/>
              </a:lnSpc>
            </a:pPr>
            <a:r>
              <a:rPr lang="en-US" sz="2799" b="1" spc="-30">
                <a:solidFill>
                  <a:srgbClr val="000000"/>
                </a:solidFill>
                <a:latin typeface="Myriad Semi-Bold"/>
                <a:ea typeface="Myriad Semi-Bold"/>
                <a:cs typeface="Myriad Semi-Bold"/>
                <a:sym typeface="Myriad Semi-Bold"/>
              </a:rPr>
              <a:t>{ AND }</a:t>
            </a:r>
          </a:p>
        </p:txBody>
      </p:sp>
      <p:sp>
        <p:nvSpPr>
          <p:cNvPr id="21" name="TextBox 21"/>
          <p:cNvSpPr txBox="1"/>
          <p:nvPr/>
        </p:nvSpPr>
        <p:spPr>
          <a:xfrm>
            <a:off x="4018559" y="4311967"/>
            <a:ext cx="8796442" cy="831533"/>
          </a:xfrm>
          <a:prstGeom prst="rect">
            <a:avLst/>
          </a:prstGeom>
        </p:spPr>
        <p:txBody>
          <a:bodyPr lIns="0" tIns="0" rIns="0" bIns="0" rtlCol="0" anchor="t">
            <a:spAutoFit/>
          </a:bodyPr>
          <a:lstStyle/>
          <a:p>
            <a:pPr algn="ctr">
              <a:lnSpc>
                <a:spcPts val="3127"/>
              </a:lnSpc>
              <a:spcBef>
                <a:spcPct val="0"/>
              </a:spcBef>
            </a:pPr>
            <a:r>
              <a:rPr lang="en-US" sz="2499" b="1" spc="-27">
                <a:solidFill>
                  <a:srgbClr val="000000"/>
                </a:solidFill>
                <a:latin typeface="Myriad Semi-Bold"/>
                <a:ea typeface="Myriad Semi-Bold"/>
                <a:cs typeface="Myriad Semi-Bold"/>
                <a:sym typeface="Myriad Semi-Bold"/>
              </a:rPr>
              <a:t>Consultants described holding these levels of consultee personal stress was not a simple positive or negative experience.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E7F1F1"/>
        </a:solidFill>
        <a:effectLst/>
      </p:bgPr>
    </p:bg>
    <p:spTree>
      <p:nvGrpSpPr>
        <p:cNvPr id="1" name=""/>
        <p:cNvGrpSpPr/>
        <p:nvPr/>
      </p:nvGrpSpPr>
      <p:grpSpPr>
        <a:xfrm>
          <a:off x="0" y="0"/>
          <a:ext cx="0" cy="0"/>
          <a:chOff x="0" y="0"/>
          <a:chExt cx="0" cy="0"/>
        </a:xfrm>
      </p:grpSpPr>
      <p:sp>
        <p:nvSpPr>
          <p:cNvPr id="2" name="Freeform 2"/>
          <p:cNvSpPr/>
          <p:nvPr/>
        </p:nvSpPr>
        <p:spPr>
          <a:xfrm rot="5400000">
            <a:off x="2953021" y="-3699038"/>
            <a:ext cx="12381959" cy="18288000"/>
          </a:xfrm>
          <a:custGeom>
            <a:avLst/>
            <a:gdLst/>
            <a:ahLst/>
            <a:cxnLst/>
            <a:rect l="l" t="t" r="r" b="b"/>
            <a:pathLst>
              <a:path w="12381959" h="18288000">
                <a:moveTo>
                  <a:pt x="0" y="0"/>
                </a:moveTo>
                <a:lnTo>
                  <a:pt x="12381958" y="0"/>
                </a:lnTo>
                <a:lnTo>
                  <a:pt x="12381958" y="18288000"/>
                </a:lnTo>
                <a:lnTo>
                  <a:pt x="0" y="18288000"/>
                </a:lnTo>
                <a:lnTo>
                  <a:pt x="0" y="0"/>
                </a:lnTo>
                <a:close/>
              </a:path>
            </a:pathLst>
          </a:custGeom>
          <a:blipFill>
            <a:blip r:embed="rId3"/>
            <a:stretch>
              <a:fillRect l="-7104" r="-7104"/>
            </a:stretch>
          </a:blipFill>
        </p:spPr>
        <p:txBody>
          <a:bodyPr/>
          <a:lstStyle/>
          <a:p>
            <a:endParaRPr lang="en-US"/>
          </a:p>
        </p:txBody>
      </p:sp>
      <p:grpSp>
        <p:nvGrpSpPr>
          <p:cNvPr id="3" name="Group 3"/>
          <p:cNvGrpSpPr/>
          <p:nvPr/>
        </p:nvGrpSpPr>
        <p:grpSpPr>
          <a:xfrm>
            <a:off x="1028700" y="1028700"/>
            <a:ext cx="16230600" cy="8229600"/>
            <a:chOff x="0" y="0"/>
            <a:chExt cx="4274726" cy="2167467"/>
          </a:xfrm>
        </p:grpSpPr>
        <p:sp>
          <p:nvSpPr>
            <p:cNvPr id="4" name="Freeform 4"/>
            <p:cNvSpPr/>
            <p:nvPr/>
          </p:nvSpPr>
          <p:spPr>
            <a:xfrm>
              <a:off x="0" y="0"/>
              <a:ext cx="4274726" cy="2167467"/>
            </a:xfrm>
            <a:custGeom>
              <a:avLst/>
              <a:gdLst/>
              <a:ahLst/>
              <a:cxnLst/>
              <a:rect l="l" t="t" r="r" b="b"/>
              <a:pathLst>
                <a:path w="4274726" h="2167467">
                  <a:moveTo>
                    <a:pt x="0" y="0"/>
                  </a:moveTo>
                  <a:lnTo>
                    <a:pt x="4274726" y="0"/>
                  </a:lnTo>
                  <a:lnTo>
                    <a:pt x="4274726" y="2167467"/>
                  </a:lnTo>
                  <a:lnTo>
                    <a:pt x="0" y="2167467"/>
                  </a:lnTo>
                  <a:close/>
                </a:path>
              </a:pathLst>
            </a:custGeom>
            <a:solidFill>
              <a:srgbClr val="FFFFFF"/>
            </a:solidFill>
          </p:spPr>
          <p:txBody>
            <a:bodyPr/>
            <a:lstStyle/>
            <a:p>
              <a:endParaRPr lang="en-US"/>
            </a:p>
          </p:txBody>
        </p:sp>
        <p:sp>
          <p:nvSpPr>
            <p:cNvPr id="5" name="TextBox 5"/>
            <p:cNvSpPr txBox="1"/>
            <p:nvPr/>
          </p:nvSpPr>
          <p:spPr>
            <a:xfrm>
              <a:off x="0" y="-28575"/>
              <a:ext cx="4274726" cy="2196042"/>
            </a:xfrm>
            <a:prstGeom prst="rect">
              <a:avLst/>
            </a:prstGeom>
          </p:spPr>
          <p:txBody>
            <a:bodyPr lIns="50800" tIns="50800" rIns="50800" bIns="50800" rtlCol="0" anchor="ctr"/>
            <a:lstStyle/>
            <a:p>
              <a:pPr algn="ctr">
                <a:lnSpc>
                  <a:spcPts val="3088"/>
                </a:lnSpc>
              </a:pPr>
              <a:endParaRPr/>
            </a:p>
          </p:txBody>
        </p:sp>
      </p:grpSp>
      <p:sp>
        <p:nvSpPr>
          <p:cNvPr id="6" name="TextBox 6"/>
          <p:cNvSpPr txBox="1"/>
          <p:nvPr/>
        </p:nvSpPr>
        <p:spPr>
          <a:xfrm>
            <a:off x="1631890" y="1503846"/>
            <a:ext cx="7897682" cy="990400"/>
          </a:xfrm>
          <a:prstGeom prst="rect">
            <a:avLst/>
          </a:prstGeom>
        </p:spPr>
        <p:txBody>
          <a:bodyPr lIns="0" tIns="0" rIns="0" bIns="0" rtlCol="0" anchor="t">
            <a:spAutoFit/>
          </a:bodyPr>
          <a:lstStyle/>
          <a:p>
            <a:pPr algn="l">
              <a:lnSpc>
                <a:spcPts val="6992"/>
              </a:lnSpc>
            </a:pPr>
            <a:r>
              <a:rPr lang="en-US" sz="5589" spc="-61">
                <a:solidFill>
                  <a:srgbClr val="000000"/>
                </a:solidFill>
                <a:latin typeface="Myriad"/>
                <a:ea typeface="Myriad"/>
                <a:cs typeface="Myriad"/>
                <a:sym typeface="Myriad"/>
              </a:rPr>
              <a:t>KEY FINDINGS</a:t>
            </a:r>
          </a:p>
        </p:txBody>
      </p:sp>
      <p:sp>
        <p:nvSpPr>
          <p:cNvPr id="7" name="Freeform 7"/>
          <p:cNvSpPr/>
          <p:nvPr/>
        </p:nvSpPr>
        <p:spPr>
          <a:xfrm>
            <a:off x="697385" y="697385"/>
            <a:ext cx="934505" cy="934505"/>
          </a:xfrm>
          <a:custGeom>
            <a:avLst/>
            <a:gdLst/>
            <a:ahLst/>
            <a:cxnLst/>
            <a:rect l="l" t="t" r="r" b="b"/>
            <a:pathLst>
              <a:path w="934505" h="934505">
                <a:moveTo>
                  <a:pt x="0" y="0"/>
                </a:moveTo>
                <a:lnTo>
                  <a:pt x="934505" y="0"/>
                </a:lnTo>
                <a:lnTo>
                  <a:pt x="934505" y="934505"/>
                </a:lnTo>
                <a:lnTo>
                  <a:pt x="0" y="93450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8" name="TextBox 8"/>
          <p:cNvSpPr txBox="1"/>
          <p:nvPr/>
        </p:nvSpPr>
        <p:spPr>
          <a:xfrm>
            <a:off x="959428" y="774312"/>
            <a:ext cx="410420" cy="675877"/>
          </a:xfrm>
          <a:prstGeom prst="rect">
            <a:avLst/>
          </a:prstGeom>
        </p:spPr>
        <p:txBody>
          <a:bodyPr lIns="0" tIns="0" rIns="0" bIns="0" rtlCol="0" anchor="t">
            <a:spAutoFit/>
          </a:bodyPr>
          <a:lstStyle/>
          <a:p>
            <a:pPr marL="0" lvl="0" indent="0" algn="ctr">
              <a:lnSpc>
                <a:spcPts val="4893"/>
              </a:lnSpc>
              <a:spcBef>
                <a:spcPct val="0"/>
              </a:spcBef>
            </a:pPr>
            <a:r>
              <a:rPr lang="en-US" sz="3764" spc="37">
                <a:solidFill>
                  <a:srgbClr val="000000"/>
                </a:solidFill>
                <a:latin typeface="Myriad"/>
                <a:ea typeface="Myriad"/>
                <a:cs typeface="Myriad"/>
                <a:sym typeface="Myriad"/>
              </a:rPr>
              <a:t>3</a:t>
            </a:r>
          </a:p>
        </p:txBody>
      </p:sp>
      <p:sp>
        <p:nvSpPr>
          <p:cNvPr id="9" name="TextBox 9"/>
          <p:cNvSpPr txBox="1"/>
          <p:nvPr/>
        </p:nvSpPr>
        <p:spPr>
          <a:xfrm>
            <a:off x="1631890" y="2773578"/>
            <a:ext cx="8589988" cy="865244"/>
          </a:xfrm>
          <a:prstGeom prst="rect">
            <a:avLst/>
          </a:prstGeom>
        </p:spPr>
        <p:txBody>
          <a:bodyPr lIns="0" tIns="0" rIns="0" bIns="0" rtlCol="0" anchor="t">
            <a:spAutoFit/>
          </a:bodyPr>
          <a:lstStyle/>
          <a:p>
            <a:pPr algn="l">
              <a:lnSpc>
                <a:spcPts val="3172"/>
              </a:lnSpc>
            </a:pPr>
            <a:r>
              <a:rPr lang="en-US" sz="2758" spc="-30">
                <a:solidFill>
                  <a:srgbClr val="000000"/>
                </a:solidFill>
                <a:latin typeface="Myriad"/>
                <a:ea typeface="Myriad"/>
                <a:cs typeface="Myriad"/>
                <a:sym typeface="Myriad"/>
              </a:rPr>
              <a:t>IS CONSULTANT </a:t>
            </a:r>
            <a:r>
              <a:rPr lang="en-US" sz="2758" b="1" u="sng" spc="-30">
                <a:solidFill>
                  <a:srgbClr val="000000"/>
                </a:solidFill>
                <a:latin typeface="Myriad Bold"/>
                <a:ea typeface="Myriad Bold"/>
                <a:cs typeface="Myriad Bold"/>
                <a:sym typeface="Myriad Bold"/>
              </a:rPr>
              <a:t>SELF EFFICACY </a:t>
            </a:r>
            <a:r>
              <a:rPr lang="en-US" sz="2758" spc="-30">
                <a:solidFill>
                  <a:srgbClr val="000000"/>
                </a:solidFill>
                <a:latin typeface="Myriad"/>
                <a:ea typeface="Myriad"/>
                <a:cs typeface="Myriad"/>
                <a:sym typeface="Myriad"/>
              </a:rPr>
              <a:t>IMPACTED BY CURRENT LEVELS OF CONSULTEE PERSONAL STRESS AND TRAUMA? </a:t>
            </a:r>
          </a:p>
        </p:txBody>
      </p:sp>
      <p:grpSp>
        <p:nvGrpSpPr>
          <p:cNvPr id="10" name="Group 10"/>
          <p:cNvGrpSpPr/>
          <p:nvPr/>
        </p:nvGrpSpPr>
        <p:grpSpPr>
          <a:xfrm>
            <a:off x="10970161" y="1325491"/>
            <a:ext cx="5771230" cy="7632478"/>
            <a:chOff x="0" y="0"/>
            <a:chExt cx="1519995" cy="2010200"/>
          </a:xfrm>
        </p:grpSpPr>
        <p:sp>
          <p:nvSpPr>
            <p:cNvPr id="11" name="Freeform 11"/>
            <p:cNvSpPr/>
            <p:nvPr/>
          </p:nvSpPr>
          <p:spPr>
            <a:xfrm>
              <a:off x="0" y="0"/>
              <a:ext cx="1519995" cy="2010200"/>
            </a:xfrm>
            <a:custGeom>
              <a:avLst/>
              <a:gdLst/>
              <a:ahLst/>
              <a:cxnLst/>
              <a:rect l="l" t="t" r="r" b="b"/>
              <a:pathLst>
                <a:path w="1519995" h="2010200">
                  <a:moveTo>
                    <a:pt x="0" y="0"/>
                  </a:moveTo>
                  <a:lnTo>
                    <a:pt x="1519995" y="0"/>
                  </a:lnTo>
                  <a:lnTo>
                    <a:pt x="1519995" y="2010200"/>
                  </a:lnTo>
                  <a:lnTo>
                    <a:pt x="0" y="2010200"/>
                  </a:lnTo>
                  <a:close/>
                </a:path>
              </a:pathLst>
            </a:custGeom>
            <a:solidFill>
              <a:srgbClr val="BFD2BA"/>
            </a:solidFill>
          </p:spPr>
          <p:txBody>
            <a:bodyPr/>
            <a:lstStyle/>
            <a:p>
              <a:endParaRPr lang="en-US"/>
            </a:p>
          </p:txBody>
        </p:sp>
        <p:sp>
          <p:nvSpPr>
            <p:cNvPr id="12" name="TextBox 12"/>
            <p:cNvSpPr txBox="1"/>
            <p:nvPr/>
          </p:nvSpPr>
          <p:spPr>
            <a:xfrm>
              <a:off x="0" y="-76200"/>
              <a:ext cx="1519995" cy="2086400"/>
            </a:xfrm>
            <a:prstGeom prst="rect">
              <a:avLst/>
            </a:prstGeom>
          </p:spPr>
          <p:txBody>
            <a:bodyPr lIns="50800" tIns="50800" rIns="50800" bIns="50800" rtlCol="0" anchor="ctr"/>
            <a:lstStyle/>
            <a:p>
              <a:pPr algn="l">
                <a:lnSpc>
                  <a:spcPts val="3088"/>
                </a:lnSpc>
              </a:pPr>
              <a:endParaRPr/>
            </a:p>
          </p:txBody>
        </p:sp>
      </p:grpSp>
      <p:sp>
        <p:nvSpPr>
          <p:cNvPr id="13" name="TextBox 13"/>
          <p:cNvSpPr txBox="1"/>
          <p:nvPr/>
        </p:nvSpPr>
        <p:spPr>
          <a:xfrm>
            <a:off x="11446705" y="1965708"/>
            <a:ext cx="4818142" cy="6350635"/>
          </a:xfrm>
          <a:prstGeom prst="rect">
            <a:avLst/>
          </a:prstGeom>
        </p:spPr>
        <p:txBody>
          <a:bodyPr lIns="0" tIns="0" rIns="0" bIns="0" rtlCol="0" anchor="t">
            <a:spAutoFit/>
          </a:bodyPr>
          <a:lstStyle/>
          <a:p>
            <a:pPr algn="ctr">
              <a:lnSpc>
                <a:spcPts val="4159"/>
              </a:lnSpc>
              <a:spcBef>
                <a:spcPct val="0"/>
              </a:spcBef>
            </a:pPr>
            <a:r>
              <a:rPr lang="en-US" sz="3199" i="1" spc="31">
                <a:solidFill>
                  <a:srgbClr val="000000"/>
                </a:solidFill>
                <a:latin typeface="Myriad Light Italics"/>
                <a:ea typeface="Myriad Light Italics"/>
                <a:cs typeface="Myriad Light Italics"/>
                <a:sym typeface="Myriad Light Italics"/>
              </a:rPr>
              <a:t>“I’m holding the teachers and feel like they’re feeling supported but I often continue to see little change or inconsistent change in terms of their interactions and engagement with the children ... the demands these teachers face and the stressors seems to continue to get in the way and impact the relational climate of the classroom.”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E7F1F1"/>
        </a:solidFill>
        <a:effectLst/>
      </p:bgPr>
    </p:bg>
    <p:spTree>
      <p:nvGrpSpPr>
        <p:cNvPr id="1" name=""/>
        <p:cNvGrpSpPr/>
        <p:nvPr/>
      </p:nvGrpSpPr>
      <p:grpSpPr>
        <a:xfrm>
          <a:off x="0" y="0"/>
          <a:ext cx="0" cy="0"/>
          <a:chOff x="0" y="0"/>
          <a:chExt cx="0" cy="0"/>
        </a:xfrm>
      </p:grpSpPr>
      <p:sp>
        <p:nvSpPr>
          <p:cNvPr id="2" name="Freeform 2"/>
          <p:cNvSpPr/>
          <p:nvPr/>
        </p:nvSpPr>
        <p:spPr>
          <a:xfrm rot="5400000">
            <a:off x="2953021" y="-3699038"/>
            <a:ext cx="12381959" cy="18288000"/>
          </a:xfrm>
          <a:custGeom>
            <a:avLst/>
            <a:gdLst/>
            <a:ahLst/>
            <a:cxnLst/>
            <a:rect l="l" t="t" r="r" b="b"/>
            <a:pathLst>
              <a:path w="12381959" h="18288000">
                <a:moveTo>
                  <a:pt x="0" y="0"/>
                </a:moveTo>
                <a:lnTo>
                  <a:pt x="12381958" y="0"/>
                </a:lnTo>
                <a:lnTo>
                  <a:pt x="12381958" y="18288000"/>
                </a:lnTo>
                <a:lnTo>
                  <a:pt x="0" y="18288000"/>
                </a:lnTo>
                <a:lnTo>
                  <a:pt x="0" y="0"/>
                </a:lnTo>
                <a:close/>
              </a:path>
            </a:pathLst>
          </a:custGeom>
          <a:blipFill>
            <a:blip r:embed="rId3"/>
            <a:stretch>
              <a:fillRect l="-7104" r="-7104"/>
            </a:stretch>
          </a:blipFill>
        </p:spPr>
        <p:txBody>
          <a:bodyPr/>
          <a:lstStyle/>
          <a:p>
            <a:endParaRPr lang="en-US"/>
          </a:p>
        </p:txBody>
      </p:sp>
      <p:grpSp>
        <p:nvGrpSpPr>
          <p:cNvPr id="3" name="Group 3"/>
          <p:cNvGrpSpPr/>
          <p:nvPr/>
        </p:nvGrpSpPr>
        <p:grpSpPr>
          <a:xfrm>
            <a:off x="1028700" y="1028700"/>
            <a:ext cx="16230600" cy="8229600"/>
            <a:chOff x="0" y="0"/>
            <a:chExt cx="4274726" cy="2167467"/>
          </a:xfrm>
        </p:grpSpPr>
        <p:sp>
          <p:nvSpPr>
            <p:cNvPr id="4" name="Freeform 4"/>
            <p:cNvSpPr/>
            <p:nvPr/>
          </p:nvSpPr>
          <p:spPr>
            <a:xfrm>
              <a:off x="0" y="0"/>
              <a:ext cx="4274726" cy="2167467"/>
            </a:xfrm>
            <a:custGeom>
              <a:avLst/>
              <a:gdLst/>
              <a:ahLst/>
              <a:cxnLst/>
              <a:rect l="l" t="t" r="r" b="b"/>
              <a:pathLst>
                <a:path w="4274726" h="2167467">
                  <a:moveTo>
                    <a:pt x="0" y="0"/>
                  </a:moveTo>
                  <a:lnTo>
                    <a:pt x="4274726" y="0"/>
                  </a:lnTo>
                  <a:lnTo>
                    <a:pt x="4274726" y="2167467"/>
                  </a:lnTo>
                  <a:lnTo>
                    <a:pt x="0" y="2167467"/>
                  </a:lnTo>
                  <a:close/>
                </a:path>
              </a:pathLst>
            </a:custGeom>
            <a:solidFill>
              <a:srgbClr val="FFFFFF"/>
            </a:solidFill>
          </p:spPr>
          <p:txBody>
            <a:bodyPr/>
            <a:lstStyle/>
            <a:p>
              <a:endParaRPr lang="en-US"/>
            </a:p>
          </p:txBody>
        </p:sp>
        <p:sp>
          <p:nvSpPr>
            <p:cNvPr id="5" name="TextBox 5"/>
            <p:cNvSpPr txBox="1"/>
            <p:nvPr/>
          </p:nvSpPr>
          <p:spPr>
            <a:xfrm>
              <a:off x="0" y="-28575"/>
              <a:ext cx="4274726" cy="2196042"/>
            </a:xfrm>
            <a:prstGeom prst="rect">
              <a:avLst/>
            </a:prstGeom>
          </p:spPr>
          <p:txBody>
            <a:bodyPr lIns="50800" tIns="50800" rIns="50800" bIns="50800" rtlCol="0" anchor="ctr"/>
            <a:lstStyle/>
            <a:p>
              <a:pPr algn="ctr">
                <a:lnSpc>
                  <a:spcPts val="3088"/>
                </a:lnSpc>
              </a:pPr>
              <a:endParaRPr/>
            </a:p>
          </p:txBody>
        </p:sp>
      </p:grpSp>
      <p:sp>
        <p:nvSpPr>
          <p:cNvPr id="6" name="TextBox 6"/>
          <p:cNvSpPr txBox="1"/>
          <p:nvPr/>
        </p:nvSpPr>
        <p:spPr>
          <a:xfrm>
            <a:off x="1631890" y="1503846"/>
            <a:ext cx="7897682" cy="990400"/>
          </a:xfrm>
          <a:prstGeom prst="rect">
            <a:avLst/>
          </a:prstGeom>
        </p:spPr>
        <p:txBody>
          <a:bodyPr lIns="0" tIns="0" rIns="0" bIns="0" rtlCol="0" anchor="t">
            <a:spAutoFit/>
          </a:bodyPr>
          <a:lstStyle/>
          <a:p>
            <a:pPr algn="l">
              <a:lnSpc>
                <a:spcPts val="6992"/>
              </a:lnSpc>
            </a:pPr>
            <a:r>
              <a:rPr lang="en-US" sz="5589" spc="-61">
                <a:solidFill>
                  <a:srgbClr val="000000"/>
                </a:solidFill>
                <a:latin typeface="Myriad"/>
                <a:ea typeface="Myriad"/>
                <a:cs typeface="Myriad"/>
                <a:sym typeface="Myriad"/>
              </a:rPr>
              <a:t>KEY FINDINGS</a:t>
            </a:r>
          </a:p>
        </p:txBody>
      </p:sp>
      <p:sp>
        <p:nvSpPr>
          <p:cNvPr id="7" name="Freeform 7"/>
          <p:cNvSpPr/>
          <p:nvPr/>
        </p:nvSpPr>
        <p:spPr>
          <a:xfrm>
            <a:off x="697385" y="697385"/>
            <a:ext cx="934505" cy="934505"/>
          </a:xfrm>
          <a:custGeom>
            <a:avLst/>
            <a:gdLst/>
            <a:ahLst/>
            <a:cxnLst/>
            <a:rect l="l" t="t" r="r" b="b"/>
            <a:pathLst>
              <a:path w="934505" h="934505">
                <a:moveTo>
                  <a:pt x="0" y="0"/>
                </a:moveTo>
                <a:lnTo>
                  <a:pt x="934505" y="0"/>
                </a:lnTo>
                <a:lnTo>
                  <a:pt x="934505" y="934505"/>
                </a:lnTo>
                <a:lnTo>
                  <a:pt x="0" y="93450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8" name="TextBox 8"/>
          <p:cNvSpPr txBox="1"/>
          <p:nvPr/>
        </p:nvSpPr>
        <p:spPr>
          <a:xfrm>
            <a:off x="959428" y="774312"/>
            <a:ext cx="410420" cy="675877"/>
          </a:xfrm>
          <a:prstGeom prst="rect">
            <a:avLst/>
          </a:prstGeom>
        </p:spPr>
        <p:txBody>
          <a:bodyPr lIns="0" tIns="0" rIns="0" bIns="0" rtlCol="0" anchor="t">
            <a:spAutoFit/>
          </a:bodyPr>
          <a:lstStyle/>
          <a:p>
            <a:pPr marL="0" lvl="0" indent="0" algn="ctr">
              <a:lnSpc>
                <a:spcPts val="4893"/>
              </a:lnSpc>
              <a:spcBef>
                <a:spcPct val="0"/>
              </a:spcBef>
            </a:pPr>
            <a:r>
              <a:rPr lang="en-US" sz="3764" spc="37">
                <a:solidFill>
                  <a:srgbClr val="000000"/>
                </a:solidFill>
                <a:latin typeface="Myriad"/>
                <a:ea typeface="Myriad"/>
                <a:cs typeface="Myriad"/>
                <a:sym typeface="Myriad"/>
              </a:rPr>
              <a:t>3</a:t>
            </a:r>
          </a:p>
        </p:txBody>
      </p:sp>
      <p:sp>
        <p:nvSpPr>
          <p:cNvPr id="9" name="TextBox 9"/>
          <p:cNvSpPr txBox="1"/>
          <p:nvPr/>
        </p:nvSpPr>
        <p:spPr>
          <a:xfrm>
            <a:off x="1631890" y="2773578"/>
            <a:ext cx="8589988" cy="865244"/>
          </a:xfrm>
          <a:prstGeom prst="rect">
            <a:avLst/>
          </a:prstGeom>
        </p:spPr>
        <p:txBody>
          <a:bodyPr lIns="0" tIns="0" rIns="0" bIns="0" rtlCol="0" anchor="t">
            <a:spAutoFit/>
          </a:bodyPr>
          <a:lstStyle/>
          <a:p>
            <a:pPr algn="l">
              <a:lnSpc>
                <a:spcPts val="3172"/>
              </a:lnSpc>
            </a:pPr>
            <a:r>
              <a:rPr lang="en-US" sz="2758" spc="-30">
                <a:solidFill>
                  <a:srgbClr val="000000"/>
                </a:solidFill>
                <a:latin typeface="Myriad"/>
                <a:ea typeface="Myriad"/>
                <a:cs typeface="Myriad"/>
                <a:sym typeface="Myriad"/>
              </a:rPr>
              <a:t>IS CONSULTANT </a:t>
            </a:r>
            <a:r>
              <a:rPr lang="en-US" sz="2758" b="1" u="sng" spc="-30">
                <a:solidFill>
                  <a:srgbClr val="000000"/>
                </a:solidFill>
                <a:latin typeface="Myriad Bold"/>
                <a:ea typeface="Myriad Bold"/>
                <a:cs typeface="Myriad Bold"/>
                <a:sym typeface="Myriad Bold"/>
              </a:rPr>
              <a:t>SELF EFFICACY </a:t>
            </a:r>
            <a:r>
              <a:rPr lang="en-US" sz="2758" spc="-30">
                <a:solidFill>
                  <a:srgbClr val="000000"/>
                </a:solidFill>
                <a:latin typeface="Myriad"/>
                <a:ea typeface="Myriad"/>
                <a:cs typeface="Myriad"/>
                <a:sym typeface="Myriad"/>
              </a:rPr>
              <a:t>IMPACTED BY CURRENT LEVELS OF CONSULTEE PERSONAL STRESS AND TRAUMA? </a:t>
            </a:r>
          </a:p>
        </p:txBody>
      </p:sp>
      <p:grpSp>
        <p:nvGrpSpPr>
          <p:cNvPr id="10" name="Group 10"/>
          <p:cNvGrpSpPr/>
          <p:nvPr/>
        </p:nvGrpSpPr>
        <p:grpSpPr>
          <a:xfrm>
            <a:off x="10970161" y="1325491"/>
            <a:ext cx="5771230" cy="7632478"/>
            <a:chOff x="0" y="0"/>
            <a:chExt cx="1519995" cy="2010200"/>
          </a:xfrm>
        </p:grpSpPr>
        <p:sp>
          <p:nvSpPr>
            <p:cNvPr id="11" name="Freeform 11"/>
            <p:cNvSpPr/>
            <p:nvPr/>
          </p:nvSpPr>
          <p:spPr>
            <a:xfrm>
              <a:off x="0" y="0"/>
              <a:ext cx="1519995" cy="2010200"/>
            </a:xfrm>
            <a:custGeom>
              <a:avLst/>
              <a:gdLst/>
              <a:ahLst/>
              <a:cxnLst/>
              <a:rect l="l" t="t" r="r" b="b"/>
              <a:pathLst>
                <a:path w="1519995" h="2010200">
                  <a:moveTo>
                    <a:pt x="0" y="0"/>
                  </a:moveTo>
                  <a:lnTo>
                    <a:pt x="1519995" y="0"/>
                  </a:lnTo>
                  <a:lnTo>
                    <a:pt x="1519995" y="2010200"/>
                  </a:lnTo>
                  <a:lnTo>
                    <a:pt x="0" y="2010200"/>
                  </a:lnTo>
                  <a:close/>
                </a:path>
              </a:pathLst>
            </a:custGeom>
            <a:solidFill>
              <a:srgbClr val="BFD2BA"/>
            </a:solidFill>
          </p:spPr>
          <p:txBody>
            <a:bodyPr/>
            <a:lstStyle/>
            <a:p>
              <a:endParaRPr lang="en-US"/>
            </a:p>
          </p:txBody>
        </p:sp>
        <p:sp>
          <p:nvSpPr>
            <p:cNvPr id="12" name="TextBox 12"/>
            <p:cNvSpPr txBox="1"/>
            <p:nvPr/>
          </p:nvSpPr>
          <p:spPr>
            <a:xfrm>
              <a:off x="0" y="-76200"/>
              <a:ext cx="1519995" cy="2086400"/>
            </a:xfrm>
            <a:prstGeom prst="rect">
              <a:avLst/>
            </a:prstGeom>
          </p:spPr>
          <p:txBody>
            <a:bodyPr lIns="50800" tIns="50800" rIns="50800" bIns="50800" rtlCol="0" anchor="ctr"/>
            <a:lstStyle/>
            <a:p>
              <a:pPr algn="l">
                <a:lnSpc>
                  <a:spcPts val="3088"/>
                </a:lnSpc>
              </a:pPr>
              <a:endParaRPr/>
            </a:p>
          </p:txBody>
        </p:sp>
      </p:grpSp>
      <p:sp>
        <p:nvSpPr>
          <p:cNvPr id="13" name="TextBox 13"/>
          <p:cNvSpPr txBox="1"/>
          <p:nvPr/>
        </p:nvSpPr>
        <p:spPr>
          <a:xfrm>
            <a:off x="11446705" y="2574290"/>
            <a:ext cx="4818142" cy="4481195"/>
          </a:xfrm>
          <a:prstGeom prst="rect">
            <a:avLst/>
          </a:prstGeom>
        </p:spPr>
        <p:txBody>
          <a:bodyPr lIns="0" tIns="0" rIns="0" bIns="0" rtlCol="0" anchor="t">
            <a:spAutoFit/>
          </a:bodyPr>
          <a:lstStyle/>
          <a:p>
            <a:pPr algn="ctr">
              <a:lnSpc>
                <a:spcPts val="4419"/>
              </a:lnSpc>
              <a:spcBef>
                <a:spcPct val="0"/>
              </a:spcBef>
            </a:pPr>
            <a:r>
              <a:rPr lang="en-US" sz="3399" i="1" spc="33">
                <a:solidFill>
                  <a:srgbClr val="000000"/>
                </a:solidFill>
                <a:latin typeface="Myriad Light Italics"/>
                <a:ea typeface="Myriad Light Italics"/>
                <a:cs typeface="Myriad Light Italics"/>
                <a:sym typeface="Myriad Light Italics"/>
              </a:rPr>
              <a:t>“I think everyone is in survival mode and barely keeping it together. I feel privileged to do this work, but also have a strong sense of imposter syndrome and feeling like I'm not doing enough."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E7F1F1"/>
        </a:solidFill>
        <a:effectLst/>
      </p:bgPr>
    </p:bg>
    <p:spTree>
      <p:nvGrpSpPr>
        <p:cNvPr id="1" name=""/>
        <p:cNvGrpSpPr/>
        <p:nvPr/>
      </p:nvGrpSpPr>
      <p:grpSpPr>
        <a:xfrm>
          <a:off x="0" y="0"/>
          <a:ext cx="0" cy="0"/>
          <a:chOff x="0" y="0"/>
          <a:chExt cx="0" cy="0"/>
        </a:xfrm>
      </p:grpSpPr>
      <p:sp>
        <p:nvSpPr>
          <p:cNvPr id="2" name="Freeform 2"/>
          <p:cNvSpPr/>
          <p:nvPr/>
        </p:nvSpPr>
        <p:spPr>
          <a:xfrm rot="5400000">
            <a:off x="2953021" y="-3699038"/>
            <a:ext cx="12381959" cy="18288000"/>
          </a:xfrm>
          <a:custGeom>
            <a:avLst/>
            <a:gdLst/>
            <a:ahLst/>
            <a:cxnLst/>
            <a:rect l="l" t="t" r="r" b="b"/>
            <a:pathLst>
              <a:path w="12381959" h="18288000">
                <a:moveTo>
                  <a:pt x="0" y="0"/>
                </a:moveTo>
                <a:lnTo>
                  <a:pt x="12381958" y="0"/>
                </a:lnTo>
                <a:lnTo>
                  <a:pt x="12381958" y="18288000"/>
                </a:lnTo>
                <a:lnTo>
                  <a:pt x="0" y="18288000"/>
                </a:lnTo>
                <a:lnTo>
                  <a:pt x="0" y="0"/>
                </a:lnTo>
                <a:close/>
              </a:path>
            </a:pathLst>
          </a:custGeom>
          <a:blipFill>
            <a:blip r:embed="rId3"/>
            <a:stretch>
              <a:fillRect l="-7104" r="-7104"/>
            </a:stretch>
          </a:blipFill>
        </p:spPr>
        <p:txBody>
          <a:bodyPr/>
          <a:lstStyle/>
          <a:p>
            <a:endParaRPr lang="en-US"/>
          </a:p>
        </p:txBody>
      </p:sp>
      <p:grpSp>
        <p:nvGrpSpPr>
          <p:cNvPr id="3" name="Group 3"/>
          <p:cNvGrpSpPr/>
          <p:nvPr/>
        </p:nvGrpSpPr>
        <p:grpSpPr>
          <a:xfrm>
            <a:off x="1028700" y="1028700"/>
            <a:ext cx="16230600" cy="8229600"/>
            <a:chOff x="0" y="0"/>
            <a:chExt cx="4274726" cy="2167467"/>
          </a:xfrm>
        </p:grpSpPr>
        <p:sp>
          <p:nvSpPr>
            <p:cNvPr id="4" name="Freeform 4"/>
            <p:cNvSpPr/>
            <p:nvPr/>
          </p:nvSpPr>
          <p:spPr>
            <a:xfrm>
              <a:off x="0" y="0"/>
              <a:ext cx="4274726" cy="2167467"/>
            </a:xfrm>
            <a:custGeom>
              <a:avLst/>
              <a:gdLst/>
              <a:ahLst/>
              <a:cxnLst/>
              <a:rect l="l" t="t" r="r" b="b"/>
              <a:pathLst>
                <a:path w="4274726" h="2167467">
                  <a:moveTo>
                    <a:pt x="0" y="0"/>
                  </a:moveTo>
                  <a:lnTo>
                    <a:pt x="4274726" y="0"/>
                  </a:lnTo>
                  <a:lnTo>
                    <a:pt x="4274726" y="2167467"/>
                  </a:lnTo>
                  <a:lnTo>
                    <a:pt x="0" y="2167467"/>
                  </a:lnTo>
                  <a:close/>
                </a:path>
              </a:pathLst>
            </a:custGeom>
            <a:solidFill>
              <a:srgbClr val="FFFFFF"/>
            </a:solidFill>
          </p:spPr>
          <p:txBody>
            <a:bodyPr/>
            <a:lstStyle/>
            <a:p>
              <a:endParaRPr lang="en-US"/>
            </a:p>
          </p:txBody>
        </p:sp>
        <p:sp>
          <p:nvSpPr>
            <p:cNvPr id="5" name="TextBox 5"/>
            <p:cNvSpPr txBox="1"/>
            <p:nvPr/>
          </p:nvSpPr>
          <p:spPr>
            <a:xfrm>
              <a:off x="0" y="-28575"/>
              <a:ext cx="4274726" cy="2196042"/>
            </a:xfrm>
            <a:prstGeom prst="rect">
              <a:avLst/>
            </a:prstGeom>
          </p:spPr>
          <p:txBody>
            <a:bodyPr lIns="50800" tIns="50800" rIns="50800" bIns="50800" rtlCol="0" anchor="ctr"/>
            <a:lstStyle/>
            <a:p>
              <a:pPr algn="ctr">
                <a:lnSpc>
                  <a:spcPts val="3088"/>
                </a:lnSpc>
              </a:pPr>
              <a:endParaRPr/>
            </a:p>
          </p:txBody>
        </p:sp>
      </p:grpSp>
      <p:sp>
        <p:nvSpPr>
          <p:cNvPr id="6" name="TextBox 6"/>
          <p:cNvSpPr txBox="1"/>
          <p:nvPr/>
        </p:nvSpPr>
        <p:spPr>
          <a:xfrm>
            <a:off x="1631890" y="1503846"/>
            <a:ext cx="7897682" cy="990400"/>
          </a:xfrm>
          <a:prstGeom prst="rect">
            <a:avLst/>
          </a:prstGeom>
        </p:spPr>
        <p:txBody>
          <a:bodyPr lIns="0" tIns="0" rIns="0" bIns="0" rtlCol="0" anchor="t">
            <a:spAutoFit/>
          </a:bodyPr>
          <a:lstStyle/>
          <a:p>
            <a:pPr algn="l">
              <a:lnSpc>
                <a:spcPts val="6992"/>
              </a:lnSpc>
            </a:pPr>
            <a:r>
              <a:rPr lang="en-US" sz="5589" spc="-61">
                <a:solidFill>
                  <a:srgbClr val="000000"/>
                </a:solidFill>
                <a:latin typeface="Myriad"/>
                <a:ea typeface="Myriad"/>
                <a:cs typeface="Myriad"/>
                <a:sym typeface="Myriad"/>
              </a:rPr>
              <a:t>KEY FINDINGS</a:t>
            </a:r>
          </a:p>
        </p:txBody>
      </p:sp>
      <p:sp>
        <p:nvSpPr>
          <p:cNvPr id="7" name="Freeform 7"/>
          <p:cNvSpPr/>
          <p:nvPr/>
        </p:nvSpPr>
        <p:spPr>
          <a:xfrm>
            <a:off x="697385" y="697385"/>
            <a:ext cx="934505" cy="934505"/>
          </a:xfrm>
          <a:custGeom>
            <a:avLst/>
            <a:gdLst/>
            <a:ahLst/>
            <a:cxnLst/>
            <a:rect l="l" t="t" r="r" b="b"/>
            <a:pathLst>
              <a:path w="934505" h="934505">
                <a:moveTo>
                  <a:pt x="0" y="0"/>
                </a:moveTo>
                <a:lnTo>
                  <a:pt x="934505" y="0"/>
                </a:lnTo>
                <a:lnTo>
                  <a:pt x="934505" y="934505"/>
                </a:lnTo>
                <a:lnTo>
                  <a:pt x="0" y="93450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8" name="TextBox 8"/>
          <p:cNvSpPr txBox="1"/>
          <p:nvPr/>
        </p:nvSpPr>
        <p:spPr>
          <a:xfrm>
            <a:off x="959428" y="774312"/>
            <a:ext cx="410420" cy="675877"/>
          </a:xfrm>
          <a:prstGeom prst="rect">
            <a:avLst/>
          </a:prstGeom>
        </p:spPr>
        <p:txBody>
          <a:bodyPr lIns="0" tIns="0" rIns="0" bIns="0" rtlCol="0" anchor="t">
            <a:spAutoFit/>
          </a:bodyPr>
          <a:lstStyle/>
          <a:p>
            <a:pPr marL="0" lvl="0" indent="0" algn="ctr">
              <a:lnSpc>
                <a:spcPts val="4893"/>
              </a:lnSpc>
              <a:spcBef>
                <a:spcPct val="0"/>
              </a:spcBef>
            </a:pPr>
            <a:r>
              <a:rPr lang="en-US" sz="3764" spc="37">
                <a:solidFill>
                  <a:srgbClr val="000000"/>
                </a:solidFill>
                <a:latin typeface="Myriad"/>
                <a:ea typeface="Myriad"/>
                <a:cs typeface="Myriad"/>
                <a:sym typeface="Myriad"/>
              </a:rPr>
              <a:t>3</a:t>
            </a:r>
          </a:p>
        </p:txBody>
      </p:sp>
      <p:sp>
        <p:nvSpPr>
          <p:cNvPr id="9" name="TextBox 9"/>
          <p:cNvSpPr txBox="1"/>
          <p:nvPr/>
        </p:nvSpPr>
        <p:spPr>
          <a:xfrm>
            <a:off x="1631890" y="2773578"/>
            <a:ext cx="8589988" cy="865244"/>
          </a:xfrm>
          <a:prstGeom prst="rect">
            <a:avLst/>
          </a:prstGeom>
        </p:spPr>
        <p:txBody>
          <a:bodyPr lIns="0" tIns="0" rIns="0" bIns="0" rtlCol="0" anchor="t">
            <a:spAutoFit/>
          </a:bodyPr>
          <a:lstStyle/>
          <a:p>
            <a:pPr algn="l">
              <a:lnSpc>
                <a:spcPts val="3172"/>
              </a:lnSpc>
            </a:pPr>
            <a:r>
              <a:rPr lang="en-US" sz="2758" spc="-30">
                <a:solidFill>
                  <a:srgbClr val="000000"/>
                </a:solidFill>
                <a:latin typeface="Myriad"/>
                <a:ea typeface="Myriad"/>
                <a:cs typeface="Myriad"/>
                <a:sym typeface="Myriad"/>
              </a:rPr>
              <a:t>IS CONSULTANT </a:t>
            </a:r>
            <a:r>
              <a:rPr lang="en-US" sz="2758" b="1" u="sng" spc="-30">
                <a:solidFill>
                  <a:srgbClr val="000000"/>
                </a:solidFill>
                <a:latin typeface="Myriad Bold"/>
                <a:ea typeface="Myriad Bold"/>
                <a:cs typeface="Myriad Bold"/>
                <a:sym typeface="Myriad Bold"/>
              </a:rPr>
              <a:t>SELF EFFICACY </a:t>
            </a:r>
            <a:r>
              <a:rPr lang="en-US" sz="2758" spc="-30">
                <a:solidFill>
                  <a:srgbClr val="000000"/>
                </a:solidFill>
                <a:latin typeface="Myriad"/>
                <a:ea typeface="Myriad"/>
                <a:cs typeface="Myriad"/>
                <a:sym typeface="Myriad"/>
              </a:rPr>
              <a:t>IMPACTED BY CURRENT LEVELS OF CONSULTEE PERSONAL STRESS AND TRAUMA? </a:t>
            </a:r>
          </a:p>
        </p:txBody>
      </p:sp>
      <p:grpSp>
        <p:nvGrpSpPr>
          <p:cNvPr id="10" name="Group 10"/>
          <p:cNvGrpSpPr/>
          <p:nvPr/>
        </p:nvGrpSpPr>
        <p:grpSpPr>
          <a:xfrm>
            <a:off x="1369847" y="1521630"/>
            <a:ext cx="15371543" cy="7371803"/>
            <a:chOff x="0" y="0"/>
            <a:chExt cx="4048472" cy="1941545"/>
          </a:xfrm>
        </p:grpSpPr>
        <p:sp>
          <p:nvSpPr>
            <p:cNvPr id="11" name="Freeform 11"/>
            <p:cNvSpPr/>
            <p:nvPr/>
          </p:nvSpPr>
          <p:spPr>
            <a:xfrm>
              <a:off x="0" y="0"/>
              <a:ext cx="4048472" cy="1941545"/>
            </a:xfrm>
            <a:custGeom>
              <a:avLst/>
              <a:gdLst/>
              <a:ahLst/>
              <a:cxnLst/>
              <a:rect l="l" t="t" r="r" b="b"/>
              <a:pathLst>
                <a:path w="4048472" h="1941545">
                  <a:moveTo>
                    <a:pt x="0" y="0"/>
                  </a:moveTo>
                  <a:lnTo>
                    <a:pt x="4048472" y="0"/>
                  </a:lnTo>
                  <a:lnTo>
                    <a:pt x="4048472" y="1941545"/>
                  </a:lnTo>
                  <a:lnTo>
                    <a:pt x="0" y="1941545"/>
                  </a:lnTo>
                  <a:close/>
                </a:path>
              </a:pathLst>
            </a:custGeom>
            <a:solidFill>
              <a:srgbClr val="BFD2BA"/>
            </a:solidFill>
          </p:spPr>
          <p:txBody>
            <a:bodyPr/>
            <a:lstStyle/>
            <a:p>
              <a:endParaRPr lang="en-US"/>
            </a:p>
          </p:txBody>
        </p:sp>
        <p:sp>
          <p:nvSpPr>
            <p:cNvPr id="12" name="TextBox 12"/>
            <p:cNvSpPr txBox="1"/>
            <p:nvPr/>
          </p:nvSpPr>
          <p:spPr>
            <a:xfrm>
              <a:off x="0" y="-76200"/>
              <a:ext cx="4048472" cy="2017745"/>
            </a:xfrm>
            <a:prstGeom prst="rect">
              <a:avLst/>
            </a:prstGeom>
          </p:spPr>
          <p:txBody>
            <a:bodyPr lIns="50800" tIns="50800" rIns="50800" bIns="50800" rtlCol="0" anchor="ctr"/>
            <a:lstStyle/>
            <a:p>
              <a:pPr algn="ctr">
                <a:lnSpc>
                  <a:spcPts val="3088"/>
                </a:lnSpc>
              </a:pPr>
              <a:endParaRPr/>
            </a:p>
          </p:txBody>
        </p:sp>
      </p:grpSp>
      <p:sp>
        <p:nvSpPr>
          <p:cNvPr id="13" name="TextBox 13"/>
          <p:cNvSpPr txBox="1"/>
          <p:nvPr/>
        </p:nvSpPr>
        <p:spPr>
          <a:xfrm>
            <a:off x="1809467" y="1879140"/>
            <a:ext cx="14719260" cy="1458595"/>
          </a:xfrm>
          <a:prstGeom prst="rect">
            <a:avLst/>
          </a:prstGeom>
        </p:spPr>
        <p:txBody>
          <a:bodyPr lIns="0" tIns="0" rIns="0" bIns="0" rtlCol="0" anchor="t">
            <a:spAutoFit/>
          </a:bodyPr>
          <a:lstStyle/>
          <a:p>
            <a:pPr algn="ctr">
              <a:lnSpc>
                <a:spcPts val="3680"/>
              </a:lnSpc>
            </a:pPr>
            <a:r>
              <a:rPr lang="en-US" sz="3200" i="1" spc="32">
                <a:solidFill>
                  <a:srgbClr val="000000"/>
                </a:solidFill>
                <a:latin typeface="Myriad Light Italics"/>
                <a:ea typeface="Myriad Light Italics"/>
                <a:cs typeface="Myriad Light Italics"/>
                <a:sym typeface="Myriad Light Italics"/>
              </a:rPr>
              <a:t>“We have so many meetings and, like, all these protocols, and trainings, and checklists, </a:t>
            </a:r>
          </a:p>
          <a:p>
            <a:pPr algn="ctr">
              <a:lnSpc>
                <a:spcPts val="3680"/>
              </a:lnSpc>
            </a:pPr>
            <a:r>
              <a:rPr lang="en-US" sz="3200" i="1" spc="32">
                <a:solidFill>
                  <a:srgbClr val="000000"/>
                </a:solidFill>
                <a:latin typeface="Myriad Light Italics"/>
                <a:ea typeface="Myriad Light Italics"/>
                <a:cs typeface="Myriad Light Italics"/>
                <a:sym typeface="Myriad Light Italics"/>
              </a:rPr>
              <a:t>and no one's actually talking about the stuff we are really going through to </a:t>
            </a:r>
          </a:p>
          <a:p>
            <a:pPr algn="ctr">
              <a:lnSpc>
                <a:spcPts val="3680"/>
              </a:lnSpc>
            </a:pPr>
            <a:r>
              <a:rPr lang="en-US" sz="3200" i="1" spc="32">
                <a:solidFill>
                  <a:srgbClr val="000000"/>
                </a:solidFill>
                <a:latin typeface="Myriad Light Italics"/>
                <a:ea typeface="Myriad Light Italics"/>
                <a:cs typeface="Myriad Light Italics"/>
                <a:sym typeface="Myriad Light Italics"/>
              </a:rPr>
              <a:t>meet other people's needs constantly.</a:t>
            </a:r>
          </a:p>
        </p:txBody>
      </p:sp>
      <p:sp>
        <p:nvSpPr>
          <p:cNvPr id="14" name="TextBox 14"/>
          <p:cNvSpPr txBox="1"/>
          <p:nvPr/>
        </p:nvSpPr>
        <p:spPr>
          <a:xfrm>
            <a:off x="1784370" y="7039229"/>
            <a:ext cx="14719260" cy="1458595"/>
          </a:xfrm>
          <a:prstGeom prst="rect">
            <a:avLst/>
          </a:prstGeom>
        </p:spPr>
        <p:txBody>
          <a:bodyPr lIns="0" tIns="0" rIns="0" bIns="0" rtlCol="0" anchor="t">
            <a:spAutoFit/>
          </a:bodyPr>
          <a:lstStyle/>
          <a:p>
            <a:pPr algn="ctr">
              <a:lnSpc>
                <a:spcPts val="3680"/>
              </a:lnSpc>
            </a:pPr>
            <a:r>
              <a:rPr lang="en-US" sz="3200" i="1" spc="32">
                <a:solidFill>
                  <a:srgbClr val="000000"/>
                </a:solidFill>
                <a:latin typeface="Myriad Light Italics"/>
                <a:ea typeface="Myriad Light Italics"/>
                <a:cs typeface="Myriad Light Italics"/>
                <a:sym typeface="Myriad Light Italics"/>
              </a:rPr>
              <a:t>But sometimes it just feels negligent to me, to the point where it's like, </a:t>
            </a:r>
          </a:p>
          <a:p>
            <a:pPr algn="ctr">
              <a:lnSpc>
                <a:spcPts val="3680"/>
              </a:lnSpc>
            </a:pPr>
            <a:r>
              <a:rPr lang="en-US" sz="3200" i="1" spc="32">
                <a:solidFill>
                  <a:srgbClr val="000000"/>
                </a:solidFill>
                <a:latin typeface="Myriad Light Italics"/>
                <a:ea typeface="Myriad Light Italics"/>
                <a:cs typeface="Myriad Light Italics"/>
                <a:sym typeface="Myriad Light Italics"/>
              </a:rPr>
              <a:t>in some of my supervisions, I'm not really getting my needs met </a:t>
            </a:r>
          </a:p>
          <a:p>
            <a:pPr algn="ctr">
              <a:lnSpc>
                <a:spcPts val="3680"/>
              </a:lnSpc>
            </a:pPr>
            <a:r>
              <a:rPr lang="en-US" sz="3200" i="1" spc="32">
                <a:solidFill>
                  <a:srgbClr val="000000"/>
                </a:solidFill>
                <a:latin typeface="Myriad Light Italics"/>
                <a:ea typeface="Myriad Light Italics"/>
                <a:cs typeface="Myriad Light Italics"/>
                <a:sym typeface="Myriad Light Italics"/>
              </a:rPr>
              <a:t>because of the talking around the issue.”</a:t>
            </a:r>
          </a:p>
        </p:txBody>
      </p:sp>
      <p:sp>
        <p:nvSpPr>
          <p:cNvPr id="15" name="TextBox 15"/>
          <p:cNvSpPr txBox="1"/>
          <p:nvPr/>
        </p:nvSpPr>
        <p:spPr>
          <a:xfrm>
            <a:off x="1784370" y="5294884"/>
            <a:ext cx="14719260" cy="1458595"/>
          </a:xfrm>
          <a:prstGeom prst="rect">
            <a:avLst/>
          </a:prstGeom>
        </p:spPr>
        <p:txBody>
          <a:bodyPr lIns="0" tIns="0" rIns="0" bIns="0" rtlCol="0" anchor="t">
            <a:spAutoFit/>
          </a:bodyPr>
          <a:lstStyle/>
          <a:p>
            <a:pPr algn="ctr">
              <a:lnSpc>
                <a:spcPts val="3680"/>
              </a:lnSpc>
            </a:pPr>
            <a:r>
              <a:rPr lang="en-US" sz="3200" i="1" spc="32">
                <a:solidFill>
                  <a:srgbClr val="000000"/>
                </a:solidFill>
                <a:latin typeface="Myriad Light Italics"/>
                <a:ea typeface="Myriad Light Italics"/>
                <a:cs typeface="Myriad Light Italics"/>
                <a:sym typeface="Myriad Light Italics"/>
              </a:rPr>
              <a:t>It's like we're just at the point of humanity sometimes, of just two humans that don't know the answer, just hold the space for each other, standing by each other, letting go of the expectations of whatever title you have.</a:t>
            </a:r>
          </a:p>
        </p:txBody>
      </p:sp>
      <p:sp>
        <p:nvSpPr>
          <p:cNvPr id="16" name="TextBox 16"/>
          <p:cNvSpPr txBox="1"/>
          <p:nvPr/>
        </p:nvSpPr>
        <p:spPr>
          <a:xfrm>
            <a:off x="1784370" y="3550539"/>
            <a:ext cx="14719260" cy="1458595"/>
          </a:xfrm>
          <a:prstGeom prst="rect">
            <a:avLst/>
          </a:prstGeom>
        </p:spPr>
        <p:txBody>
          <a:bodyPr lIns="0" tIns="0" rIns="0" bIns="0" rtlCol="0" anchor="t">
            <a:spAutoFit/>
          </a:bodyPr>
          <a:lstStyle/>
          <a:p>
            <a:pPr algn="ctr">
              <a:lnSpc>
                <a:spcPts val="3680"/>
              </a:lnSpc>
            </a:pPr>
            <a:r>
              <a:rPr lang="en-US" sz="3200" i="1" spc="32">
                <a:solidFill>
                  <a:srgbClr val="000000"/>
                </a:solidFill>
                <a:latin typeface="Myriad Light Italics"/>
                <a:ea typeface="Myriad Light Italics"/>
                <a:cs typeface="Myriad Light Italics"/>
                <a:sym typeface="Myriad Light Italics"/>
              </a:rPr>
              <a:t>You look out in the news ... and it's like ... oh ... don't forget the FAN ... and it feels like dystopian in the way that ... like some of these tools for the environments that we're currently in may not be appropriate at this time.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E7F1F1"/>
        </a:solidFill>
        <a:effectLst/>
      </p:bgPr>
    </p:bg>
    <p:spTree>
      <p:nvGrpSpPr>
        <p:cNvPr id="1" name=""/>
        <p:cNvGrpSpPr/>
        <p:nvPr/>
      </p:nvGrpSpPr>
      <p:grpSpPr>
        <a:xfrm>
          <a:off x="0" y="0"/>
          <a:ext cx="0" cy="0"/>
          <a:chOff x="0" y="0"/>
          <a:chExt cx="0" cy="0"/>
        </a:xfrm>
      </p:grpSpPr>
      <p:sp>
        <p:nvSpPr>
          <p:cNvPr id="2" name="Freeform 2"/>
          <p:cNvSpPr/>
          <p:nvPr/>
        </p:nvSpPr>
        <p:spPr>
          <a:xfrm rot="5400000">
            <a:off x="2953021" y="-3699038"/>
            <a:ext cx="12381959" cy="18288000"/>
          </a:xfrm>
          <a:custGeom>
            <a:avLst/>
            <a:gdLst/>
            <a:ahLst/>
            <a:cxnLst/>
            <a:rect l="l" t="t" r="r" b="b"/>
            <a:pathLst>
              <a:path w="12381959" h="18288000">
                <a:moveTo>
                  <a:pt x="0" y="0"/>
                </a:moveTo>
                <a:lnTo>
                  <a:pt x="12381958" y="0"/>
                </a:lnTo>
                <a:lnTo>
                  <a:pt x="12381958" y="18288000"/>
                </a:lnTo>
                <a:lnTo>
                  <a:pt x="0" y="18288000"/>
                </a:lnTo>
                <a:lnTo>
                  <a:pt x="0" y="0"/>
                </a:lnTo>
                <a:close/>
              </a:path>
            </a:pathLst>
          </a:custGeom>
          <a:blipFill>
            <a:blip r:embed="rId3"/>
            <a:stretch>
              <a:fillRect l="-7104" r="-7104"/>
            </a:stretch>
          </a:blipFill>
        </p:spPr>
        <p:txBody>
          <a:bodyPr/>
          <a:lstStyle/>
          <a:p>
            <a:endParaRPr lang="en-US"/>
          </a:p>
        </p:txBody>
      </p:sp>
      <p:grpSp>
        <p:nvGrpSpPr>
          <p:cNvPr id="3" name="Group 3"/>
          <p:cNvGrpSpPr/>
          <p:nvPr/>
        </p:nvGrpSpPr>
        <p:grpSpPr>
          <a:xfrm>
            <a:off x="1028700" y="1028700"/>
            <a:ext cx="16230600" cy="8229600"/>
            <a:chOff x="0" y="0"/>
            <a:chExt cx="4274726" cy="2167467"/>
          </a:xfrm>
        </p:grpSpPr>
        <p:sp>
          <p:nvSpPr>
            <p:cNvPr id="4" name="Freeform 4"/>
            <p:cNvSpPr/>
            <p:nvPr/>
          </p:nvSpPr>
          <p:spPr>
            <a:xfrm>
              <a:off x="0" y="0"/>
              <a:ext cx="4274726" cy="2167467"/>
            </a:xfrm>
            <a:custGeom>
              <a:avLst/>
              <a:gdLst/>
              <a:ahLst/>
              <a:cxnLst/>
              <a:rect l="l" t="t" r="r" b="b"/>
              <a:pathLst>
                <a:path w="4274726" h="2167467">
                  <a:moveTo>
                    <a:pt x="0" y="0"/>
                  </a:moveTo>
                  <a:lnTo>
                    <a:pt x="4274726" y="0"/>
                  </a:lnTo>
                  <a:lnTo>
                    <a:pt x="4274726" y="2167467"/>
                  </a:lnTo>
                  <a:lnTo>
                    <a:pt x="0" y="2167467"/>
                  </a:lnTo>
                  <a:close/>
                </a:path>
              </a:pathLst>
            </a:custGeom>
            <a:solidFill>
              <a:srgbClr val="FFFFFF"/>
            </a:solidFill>
          </p:spPr>
          <p:txBody>
            <a:bodyPr/>
            <a:lstStyle/>
            <a:p>
              <a:endParaRPr lang="en-US"/>
            </a:p>
          </p:txBody>
        </p:sp>
        <p:sp>
          <p:nvSpPr>
            <p:cNvPr id="5" name="TextBox 5"/>
            <p:cNvSpPr txBox="1"/>
            <p:nvPr/>
          </p:nvSpPr>
          <p:spPr>
            <a:xfrm>
              <a:off x="0" y="-28575"/>
              <a:ext cx="4274726" cy="2196042"/>
            </a:xfrm>
            <a:prstGeom prst="rect">
              <a:avLst/>
            </a:prstGeom>
          </p:spPr>
          <p:txBody>
            <a:bodyPr lIns="50800" tIns="50800" rIns="50800" bIns="50800" rtlCol="0" anchor="ctr"/>
            <a:lstStyle/>
            <a:p>
              <a:pPr algn="ctr">
                <a:lnSpc>
                  <a:spcPts val="3088"/>
                </a:lnSpc>
              </a:pPr>
              <a:endParaRPr/>
            </a:p>
          </p:txBody>
        </p:sp>
      </p:grpSp>
      <p:sp>
        <p:nvSpPr>
          <p:cNvPr id="6" name="TextBox 6"/>
          <p:cNvSpPr txBox="1"/>
          <p:nvPr/>
        </p:nvSpPr>
        <p:spPr>
          <a:xfrm>
            <a:off x="1631890" y="1503846"/>
            <a:ext cx="7897682" cy="990400"/>
          </a:xfrm>
          <a:prstGeom prst="rect">
            <a:avLst/>
          </a:prstGeom>
        </p:spPr>
        <p:txBody>
          <a:bodyPr lIns="0" tIns="0" rIns="0" bIns="0" rtlCol="0" anchor="t">
            <a:spAutoFit/>
          </a:bodyPr>
          <a:lstStyle/>
          <a:p>
            <a:pPr algn="l">
              <a:lnSpc>
                <a:spcPts val="6992"/>
              </a:lnSpc>
            </a:pPr>
            <a:r>
              <a:rPr lang="en-US" sz="5589" spc="-61">
                <a:solidFill>
                  <a:srgbClr val="000000"/>
                </a:solidFill>
                <a:latin typeface="Myriad"/>
                <a:ea typeface="Myriad"/>
                <a:cs typeface="Myriad"/>
                <a:sym typeface="Myriad"/>
              </a:rPr>
              <a:t>KEY FINDINGS</a:t>
            </a:r>
          </a:p>
        </p:txBody>
      </p:sp>
      <p:sp>
        <p:nvSpPr>
          <p:cNvPr id="7" name="TextBox 7"/>
          <p:cNvSpPr txBox="1"/>
          <p:nvPr/>
        </p:nvSpPr>
        <p:spPr>
          <a:xfrm>
            <a:off x="1631890" y="4134108"/>
            <a:ext cx="8589988" cy="6931025"/>
          </a:xfrm>
          <a:prstGeom prst="rect">
            <a:avLst/>
          </a:prstGeom>
        </p:spPr>
        <p:txBody>
          <a:bodyPr lIns="0" tIns="0" rIns="0" bIns="0" rtlCol="0" anchor="t">
            <a:spAutoFit/>
          </a:bodyPr>
          <a:lstStyle/>
          <a:p>
            <a:pPr algn="l">
              <a:lnSpc>
                <a:spcPts val="2874"/>
              </a:lnSpc>
            </a:pPr>
            <a:r>
              <a:rPr lang="en-US" sz="2499" spc="-27">
                <a:solidFill>
                  <a:srgbClr val="000000"/>
                </a:solidFill>
                <a:latin typeface="Myriad"/>
                <a:ea typeface="Myriad"/>
                <a:cs typeface="Myriad"/>
                <a:sym typeface="Myriad"/>
              </a:rPr>
              <a:t>It depends.</a:t>
            </a:r>
            <a:r>
              <a:rPr lang="en-US" sz="2499" spc="-27">
                <a:solidFill>
                  <a:srgbClr val="000000"/>
                </a:solidFill>
                <a:latin typeface="Myriad Light"/>
                <a:ea typeface="Myriad Light"/>
                <a:cs typeface="Myriad Light"/>
                <a:sym typeface="Myriad Light"/>
              </a:rPr>
              <a:t> All participants agreed that rising consultee stress often stalls “traditional” outcome markers of growth and change. </a:t>
            </a:r>
          </a:p>
          <a:p>
            <a:pPr marL="539749" lvl="1" indent="-269875" algn="l">
              <a:lnSpc>
                <a:spcPts val="2874"/>
              </a:lnSpc>
              <a:buFont typeface="Arial"/>
              <a:buChar char="•"/>
            </a:pPr>
            <a:r>
              <a:rPr lang="en-US" sz="2499" spc="-27">
                <a:solidFill>
                  <a:srgbClr val="000000"/>
                </a:solidFill>
                <a:latin typeface="Myriad Light"/>
                <a:ea typeface="Myriad Light"/>
                <a:cs typeface="Myriad Light"/>
                <a:sym typeface="Myriad Light"/>
              </a:rPr>
              <a:t>Some mental health consultants named </a:t>
            </a:r>
            <a:r>
              <a:rPr lang="en-US" sz="2499" spc="-27">
                <a:solidFill>
                  <a:srgbClr val="000000"/>
                </a:solidFill>
                <a:latin typeface="Myriad"/>
                <a:ea typeface="Myriad"/>
                <a:cs typeface="Myriad"/>
                <a:sym typeface="Myriad"/>
              </a:rPr>
              <a:t>stalling can plummet self-efficacy</a:t>
            </a:r>
            <a:r>
              <a:rPr lang="en-US" sz="2499" spc="-27">
                <a:solidFill>
                  <a:srgbClr val="000000"/>
                </a:solidFill>
                <a:latin typeface="Myriad Light"/>
                <a:ea typeface="Myriad Light"/>
                <a:cs typeface="Myriad Light"/>
                <a:sym typeface="Myriad Light"/>
              </a:rPr>
              <a:t>, while others </a:t>
            </a:r>
            <a:r>
              <a:rPr lang="en-US" sz="2499" spc="-27">
                <a:solidFill>
                  <a:srgbClr val="000000"/>
                </a:solidFill>
                <a:latin typeface="Myriad"/>
                <a:ea typeface="Myriad"/>
                <a:cs typeface="Myriad"/>
                <a:sym typeface="Myriad"/>
              </a:rPr>
              <a:t>redefined effective IECMHC.</a:t>
            </a:r>
          </a:p>
          <a:p>
            <a:pPr algn="l">
              <a:lnSpc>
                <a:spcPts val="2874"/>
              </a:lnSpc>
            </a:pPr>
            <a:endParaRPr lang="en-US" sz="2499" spc="-27">
              <a:solidFill>
                <a:srgbClr val="000000"/>
              </a:solidFill>
              <a:latin typeface="Myriad"/>
              <a:ea typeface="Myriad"/>
              <a:cs typeface="Myriad"/>
              <a:sym typeface="Myriad"/>
            </a:endParaRPr>
          </a:p>
          <a:p>
            <a:pPr algn="l">
              <a:lnSpc>
                <a:spcPts val="2874"/>
              </a:lnSpc>
            </a:pPr>
            <a:r>
              <a:rPr lang="en-US" sz="2499" spc="-27">
                <a:solidFill>
                  <a:srgbClr val="000000"/>
                </a:solidFill>
                <a:latin typeface="Myriad"/>
                <a:ea typeface="Myriad"/>
                <a:cs typeface="Myriad"/>
                <a:sym typeface="Myriad"/>
              </a:rPr>
              <a:t>Constraining Factors: </a:t>
            </a:r>
          </a:p>
          <a:p>
            <a:pPr marL="539749" lvl="1" indent="-269875" algn="l">
              <a:lnSpc>
                <a:spcPts val="2874"/>
              </a:lnSpc>
              <a:buFont typeface="Arial"/>
              <a:buChar char="•"/>
            </a:pPr>
            <a:r>
              <a:rPr lang="en-US" sz="2499" spc="-27">
                <a:solidFill>
                  <a:srgbClr val="000000"/>
                </a:solidFill>
                <a:latin typeface="Myriad Light"/>
                <a:ea typeface="Myriad Light"/>
                <a:cs typeface="Myriad Light"/>
                <a:sym typeface="Myriad Light"/>
              </a:rPr>
              <a:t>Outcome-only evaluation; controlling and high-stress ECE systems; lack of reflective space; high caseloads with little rest or transition time.</a:t>
            </a:r>
          </a:p>
          <a:p>
            <a:pPr algn="l">
              <a:lnSpc>
                <a:spcPts val="2874"/>
              </a:lnSpc>
            </a:pPr>
            <a:endParaRPr lang="en-US" sz="2499" spc="-27">
              <a:solidFill>
                <a:srgbClr val="000000"/>
              </a:solidFill>
              <a:latin typeface="Myriad Light"/>
              <a:ea typeface="Myriad Light"/>
              <a:cs typeface="Myriad Light"/>
              <a:sym typeface="Myriad Light"/>
            </a:endParaRPr>
          </a:p>
          <a:p>
            <a:pPr algn="l">
              <a:lnSpc>
                <a:spcPts val="2874"/>
              </a:lnSpc>
            </a:pPr>
            <a:r>
              <a:rPr lang="en-US" sz="2499" spc="-27">
                <a:solidFill>
                  <a:srgbClr val="000000"/>
                </a:solidFill>
                <a:latin typeface="Myriad"/>
                <a:ea typeface="Myriad"/>
                <a:cs typeface="Myriad"/>
                <a:sym typeface="Myriad"/>
              </a:rPr>
              <a:t>Protective Factors</a:t>
            </a:r>
          </a:p>
          <a:p>
            <a:pPr marL="539749" lvl="1" indent="-269875" algn="l">
              <a:lnSpc>
                <a:spcPts val="2874"/>
              </a:lnSpc>
              <a:buFont typeface="Arial"/>
              <a:buChar char="•"/>
            </a:pPr>
            <a:r>
              <a:rPr lang="en-US" sz="2499" spc="-27">
                <a:solidFill>
                  <a:srgbClr val="000000"/>
                </a:solidFill>
                <a:latin typeface="Myriad Light"/>
                <a:ea typeface="Myriad Light"/>
                <a:cs typeface="Myriad Light"/>
                <a:sym typeface="Myriad Light"/>
              </a:rPr>
              <a:t>Reflective supervision that validates holding increased personal stress is “the work” and supports authentic processing; Flexibility. </a:t>
            </a:r>
          </a:p>
          <a:p>
            <a:pPr algn="l">
              <a:lnSpc>
                <a:spcPts val="2874"/>
              </a:lnSpc>
            </a:pPr>
            <a:endParaRPr lang="en-US" sz="2499" spc="-27">
              <a:solidFill>
                <a:srgbClr val="000000"/>
              </a:solidFill>
              <a:latin typeface="Myriad Light"/>
              <a:ea typeface="Myriad Light"/>
              <a:cs typeface="Myriad Light"/>
              <a:sym typeface="Myriad Light"/>
            </a:endParaRPr>
          </a:p>
          <a:p>
            <a:pPr algn="l">
              <a:lnSpc>
                <a:spcPts val="2874"/>
              </a:lnSpc>
            </a:pPr>
            <a:endParaRPr lang="en-US" sz="2499" spc="-27">
              <a:solidFill>
                <a:srgbClr val="000000"/>
              </a:solidFill>
              <a:latin typeface="Myriad Light"/>
              <a:ea typeface="Myriad Light"/>
              <a:cs typeface="Myriad Light"/>
              <a:sym typeface="Myriad Light"/>
            </a:endParaRPr>
          </a:p>
          <a:p>
            <a:pPr algn="l">
              <a:lnSpc>
                <a:spcPts val="2874"/>
              </a:lnSpc>
            </a:pPr>
            <a:endParaRPr lang="en-US" sz="2499" spc="-27">
              <a:solidFill>
                <a:srgbClr val="000000"/>
              </a:solidFill>
              <a:latin typeface="Myriad Light"/>
              <a:ea typeface="Myriad Light"/>
              <a:cs typeface="Myriad Light"/>
              <a:sym typeface="Myriad Light"/>
            </a:endParaRPr>
          </a:p>
          <a:p>
            <a:pPr algn="l">
              <a:lnSpc>
                <a:spcPts val="2874"/>
              </a:lnSpc>
            </a:pPr>
            <a:endParaRPr lang="en-US" sz="2499" spc="-27">
              <a:solidFill>
                <a:srgbClr val="000000"/>
              </a:solidFill>
              <a:latin typeface="Myriad Light"/>
              <a:ea typeface="Myriad Light"/>
              <a:cs typeface="Myriad Light"/>
              <a:sym typeface="Myriad Light"/>
            </a:endParaRPr>
          </a:p>
          <a:p>
            <a:pPr algn="l">
              <a:lnSpc>
                <a:spcPts val="2874"/>
              </a:lnSpc>
            </a:pPr>
            <a:endParaRPr lang="en-US" sz="2499" spc="-27">
              <a:solidFill>
                <a:srgbClr val="000000"/>
              </a:solidFill>
              <a:latin typeface="Myriad Light"/>
              <a:ea typeface="Myriad Light"/>
              <a:cs typeface="Myriad Light"/>
              <a:sym typeface="Myriad Light"/>
            </a:endParaRPr>
          </a:p>
          <a:p>
            <a:pPr algn="l">
              <a:lnSpc>
                <a:spcPts val="2874"/>
              </a:lnSpc>
            </a:pPr>
            <a:endParaRPr lang="en-US" sz="2499" spc="-27">
              <a:solidFill>
                <a:srgbClr val="000000"/>
              </a:solidFill>
              <a:latin typeface="Myriad Light"/>
              <a:ea typeface="Myriad Light"/>
              <a:cs typeface="Myriad Light"/>
              <a:sym typeface="Myriad Light"/>
            </a:endParaRPr>
          </a:p>
        </p:txBody>
      </p:sp>
      <p:sp>
        <p:nvSpPr>
          <p:cNvPr id="8" name="Freeform 8"/>
          <p:cNvSpPr/>
          <p:nvPr/>
        </p:nvSpPr>
        <p:spPr>
          <a:xfrm>
            <a:off x="697385" y="697385"/>
            <a:ext cx="934505" cy="934505"/>
          </a:xfrm>
          <a:custGeom>
            <a:avLst/>
            <a:gdLst/>
            <a:ahLst/>
            <a:cxnLst/>
            <a:rect l="l" t="t" r="r" b="b"/>
            <a:pathLst>
              <a:path w="934505" h="934505">
                <a:moveTo>
                  <a:pt x="0" y="0"/>
                </a:moveTo>
                <a:lnTo>
                  <a:pt x="934505" y="0"/>
                </a:lnTo>
                <a:lnTo>
                  <a:pt x="934505" y="934505"/>
                </a:lnTo>
                <a:lnTo>
                  <a:pt x="0" y="93450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9" name="TextBox 9"/>
          <p:cNvSpPr txBox="1"/>
          <p:nvPr/>
        </p:nvSpPr>
        <p:spPr>
          <a:xfrm>
            <a:off x="959428" y="774312"/>
            <a:ext cx="410420" cy="675877"/>
          </a:xfrm>
          <a:prstGeom prst="rect">
            <a:avLst/>
          </a:prstGeom>
        </p:spPr>
        <p:txBody>
          <a:bodyPr lIns="0" tIns="0" rIns="0" bIns="0" rtlCol="0" anchor="t">
            <a:spAutoFit/>
          </a:bodyPr>
          <a:lstStyle/>
          <a:p>
            <a:pPr marL="0" lvl="0" indent="0" algn="ctr">
              <a:lnSpc>
                <a:spcPts val="4893"/>
              </a:lnSpc>
              <a:spcBef>
                <a:spcPct val="0"/>
              </a:spcBef>
            </a:pPr>
            <a:r>
              <a:rPr lang="en-US" sz="3764" spc="37">
                <a:solidFill>
                  <a:srgbClr val="000000"/>
                </a:solidFill>
                <a:latin typeface="Myriad"/>
                <a:ea typeface="Myriad"/>
                <a:cs typeface="Myriad"/>
                <a:sym typeface="Myriad"/>
              </a:rPr>
              <a:t>3</a:t>
            </a:r>
          </a:p>
        </p:txBody>
      </p:sp>
      <p:sp>
        <p:nvSpPr>
          <p:cNvPr id="10" name="TextBox 10"/>
          <p:cNvSpPr txBox="1"/>
          <p:nvPr/>
        </p:nvSpPr>
        <p:spPr>
          <a:xfrm>
            <a:off x="1631890" y="2773578"/>
            <a:ext cx="8589988" cy="865244"/>
          </a:xfrm>
          <a:prstGeom prst="rect">
            <a:avLst/>
          </a:prstGeom>
        </p:spPr>
        <p:txBody>
          <a:bodyPr lIns="0" tIns="0" rIns="0" bIns="0" rtlCol="0" anchor="t">
            <a:spAutoFit/>
          </a:bodyPr>
          <a:lstStyle/>
          <a:p>
            <a:pPr algn="l">
              <a:lnSpc>
                <a:spcPts val="3172"/>
              </a:lnSpc>
            </a:pPr>
            <a:r>
              <a:rPr lang="en-US" sz="2758" spc="-30">
                <a:solidFill>
                  <a:srgbClr val="000000"/>
                </a:solidFill>
                <a:latin typeface="Myriad"/>
                <a:ea typeface="Myriad"/>
                <a:cs typeface="Myriad"/>
                <a:sym typeface="Myriad"/>
              </a:rPr>
              <a:t>IS CONSULTANT </a:t>
            </a:r>
            <a:r>
              <a:rPr lang="en-US" sz="2758" b="1" u="sng" spc="-30">
                <a:solidFill>
                  <a:srgbClr val="000000"/>
                </a:solidFill>
                <a:latin typeface="Myriad Bold"/>
                <a:ea typeface="Myriad Bold"/>
                <a:cs typeface="Myriad Bold"/>
                <a:sym typeface="Myriad Bold"/>
              </a:rPr>
              <a:t>SELF EFFICACY </a:t>
            </a:r>
            <a:r>
              <a:rPr lang="en-US" sz="2758" spc="-30">
                <a:solidFill>
                  <a:srgbClr val="000000"/>
                </a:solidFill>
                <a:latin typeface="Myriad"/>
                <a:ea typeface="Myriad"/>
                <a:cs typeface="Myriad"/>
                <a:sym typeface="Myriad"/>
              </a:rPr>
              <a:t>IMPACTED BY CURRENT LEVELS OF CONSULTEE PERSONAL STRESS AND TRAUMA? </a:t>
            </a:r>
          </a:p>
        </p:txBody>
      </p:sp>
      <p:grpSp>
        <p:nvGrpSpPr>
          <p:cNvPr id="11" name="Group 11"/>
          <p:cNvGrpSpPr/>
          <p:nvPr/>
        </p:nvGrpSpPr>
        <p:grpSpPr>
          <a:xfrm>
            <a:off x="10970161" y="1325491"/>
            <a:ext cx="5771230" cy="7632478"/>
            <a:chOff x="0" y="0"/>
            <a:chExt cx="1519995" cy="2010200"/>
          </a:xfrm>
        </p:grpSpPr>
        <p:sp>
          <p:nvSpPr>
            <p:cNvPr id="12" name="Freeform 12"/>
            <p:cNvSpPr/>
            <p:nvPr/>
          </p:nvSpPr>
          <p:spPr>
            <a:xfrm>
              <a:off x="0" y="0"/>
              <a:ext cx="1519995" cy="2010200"/>
            </a:xfrm>
            <a:custGeom>
              <a:avLst/>
              <a:gdLst/>
              <a:ahLst/>
              <a:cxnLst/>
              <a:rect l="l" t="t" r="r" b="b"/>
              <a:pathLst>
                <a:path w="1519995" h="2010200">
                  <a:moveTo>
                    <a:pt x="0" y="0"/>
                  </a:moveTo>
                  <a:lnTo>
                    <a:pt x="1519995" y="0"/>
                  </a:lnTo>
                  <a:lnTo>
                    <a:pt x="1519995" y="2010200"/>
                  </a:lnTo>
                  <a:lnTo>
                    <a:pt x="0" y="2010200"/>
                  </a:lnTo>
                  <a:close/>
                </a:path>
              </a:pathLst>
            </a:custGeom>
            <a:solidFill>
              <a:srgbClr val="BFD2BA"/>
            </a:solidFill>
          </p:spPr>
          <p:txBody>
            <a:bodyPr/>
            <a:lstStyle/>
            <a:p>
              <a:endParaRPr lang="en-US"/>
            </a:p>
          </p:txBody>
        </p:sp>
        <p:sp>
          <p:nvSpPr>
            <p:cNvPr id="13" name="TextBox 13"/>
            <p:cNvSpPr txBox="1"/>
            <p:nvPr/>
          </p:nvSpPr>
          <p:spPr>
            <a:xfrm>
              <a:off x="0" y="-76200"/>
              <a:ext cx="1519995" cy="2086400"/>
            </a:xfrm>
            <a:prstGeom prst="rect">
              <a:avLst/>
            </a:prstGeom>
          </p:spPr>
          <p:txBody>
            <a:bodyPr lIns="50800" tIns="50800" rIns="50800" bIns="50800" rtlCol="0" anchor="ctr"/>
            <a:lstStyle/>
            <a:p>
              <a:pPr algn="l">
                <a:lnSpc>
                  <a:spcPts val="3088"/>
                </a:lnSpc>
              </a:pPr>
              <a:endParaRPr/>
            </a:p>
          </p:txBody>
        </p:sp>
      </p:grpSp>
      <p:sp>
        <p:nvSpPr>
          <p:cNvPr id="14" name="Freeform 14"/>
          <p:cNvSpPr/>
          <p:nvPr/>
        </p:nvSpPr>
        <p:spPr>
          <a:xfrm>
            <a:off x="11312793" y="1542816"/>
            <a:ext cx="5085966" cy="7201368"/>
          </a:xfrm>
          <a:custGeom>
            <a:avLst/>
            <a:gdLst/>
            <a:ahLst/>
            <a:cxnLst/>
            <a:rect l="l" t="t" r="r" b="b"/>
            <a:pathLst>
              <a:path w="5085966" h="7201368">
                <a:moveTo>
                  <a:pt x="0" y="0"/>
                </a:moveTo>
                <a:lnTo>
                  <a:pt x="5085966" y="0"/>
                </a:lnTo>
                <a:lnTo>
                  <a:pt x="5085966" y="7201368"/>
                </a:lnTo>
                <a:lnTo>
                  <a:pt x="0" y="720136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5" name="TextBox 15"/>
          <p:cNvSpPr txBox="1"/>
          <p:nvPr/>
        </p:nvSpPr>
        <p:spPr>
          <a:xfrm>
            <a:off x="11502690" y="1795381"/>
            <a:ext cx="4633759" cy="6785610"/>
          </a:xfrm>
          <a:prstGeom prst="rect">
            <a:avLst/>
          </a:prstGeom>
        </p:spPr>
        <p:txBody>
          <a:bodyPr lIns="0" tIns="0" rIns="0" bIns="0" rtlCol="0" anchor="t">
            <a:spAutoFit/>
          </a:bodyPr>
          <a:lstStyle/>
          <a:p>
            <a:pPr algn="ctr">
              <a:lnSpc>
                <a:spcPts val="2400"/>
              </a:lnSpc>
            </a:pPr>
            <a:r>
              <a:rPr lang="en-US" sz="2400" i="1" spc="24">
                <a:solidFill>
                  <a:srgbClr val="000000"/>
                </a:solidFill>
                <a:latin typeface="Myriad Light Italics"/>
                <a:ea typeface="Myriad Light Italics"/>
                <a:cs typeface="Myriad Light Italics"/>
                <a:sym typeface="Myriad Light Italics"/>
              </a:rPr>
              <a:t>“I am holding the teachers and feel </a:t>
            </a:r>
          </a:p>
          <a:p>
            <a:pPr algn="ctr">
              <a:lnSpc>
                <a:spcPts val="2400"/>
              </a:lnSpc>
            </a:pPr>
            <a:r>
              <a:rPr lang="en-US" sz="2400" i="1" spc="24">
                <a:solidFill>
                  <a:srgbClr val="000000"/>
                </a:solidFill>
                <a:latin typeface="Myriad Light Italics"/>
                <a:ea typeface="Myriad Light Italics"/>
                <a:cs typeface="Myriad Light Italics"/>
                <a:sym typeface="Myriad Light Italics"/>
              </a:rPr>
              <a:t>like they are feeling supported but I often see little change or inconsistent change in terms of their interactions and engagement with the children. The demands these teachers face and the stressors seems to get in the way and impact the relational climate of the classroom.”</a:t>
            </a:r>
          </a:p>
          <a:p>
            <a:pPr algn="ctr">
              <a:lnSpc>
                <a:spcPts val="2400"/>
              </a:lnSpc>
            </a:pPr>
            <a:endParaRPr lang="en-US" sz="2400" i="1" spc="24">
              <a:solidFill>
                <a:srgbClr val="000000"/>
              </a:solidFill>
              <a:latin typeface="Myriad Light Italics"/>
              <a:ea typeface="Myriad Light Italics"/>
              <a:cs typeface="Myriad Light Italics"/>
              <a:sym typeface="Myriad Light Italics"/>
            </a:endParaRPr>
          </a:p>
          <a:p>
            <a:pPr algn="ctr">
              <a:lnSpc>
                <a:spcPts val="2400"/>
              </a:lnSpc>
            </a:pPr>
            <a:r>
              <a:rPr lang="en-US" sz="2400" i="1" spc="24">
                <a:solidFill>
                  <a:srgbClr val="000000"/>
                </a:solidFill>
                <a:latin typeface="Myriad Light Italics"/>
                <a:ea typeface="Myriad Light Italics"/>
                <a:cs typeface="Myriad Light Italics"/>
                <a:sym typeface="Myriad Light Italics"/>
              </a:rPr>
              <a:t>“I think everyone is in survival mode and barely keeping it together. I feel privileged to do this work, but also have a strong sense of imposter syndrome and feeling like I'm not doing enough."  </a:t>
            </a:r>
          </a:p>
          <a:p>
            <a:pPr algn="ctr">
              <a:lnSpc>
                <a:spcPts val="2400"/>
              </a:lnSpc>
            </a:pPr>
            <a:endParaRPr lang="en-US" sz="2400" i="1" spc="24">
              <a:solidFill>
                <a:srgbClr val="000000"/>
              </a:solidFill>
              <a:latin typeface="Myriad Light Italics"/>
              <a:ea typeface="Myriad Light Italics"/>
              <a:cs typeface="Myriad Light Italics"/>
              <a:sym typeface="Myriad Light Italics"/>
            </a:endParaRPr>
          </a:p>
          <a:p>
            <a:pPr algn="ctr">
              <a:lnSpc>
                <a:spcPts val="2400"/>
              </a:lnSpc>
            </a:pPr>
            <a:r>
              <a:rPr lang="en-US" sz="2400" i="1" spc="24">
                <a:solidFill>
                  <a:srgbClr val="000000"/>
                </a:solidFill>
                <a:latin typeface="Myriad Light Italics"/>
                <a:ea typeface="Myriad Light Italics"/>
                <a:cs typeface="Myriad Light Italics"/>
                <a:sym typeface="Myriad Light Italics"/>
              </a:rPr>
              <a:t>“We have so many meetings, protocols,  trainings, and checklists, and no one's actually talking about the stuff we are really going through to meet other people's needs constantly...”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E7F1F1"/>
        </a:solidFill>
        <a:effectLst/>
      </p:bgPr>
    </p:bg>
    <p:spTree>
      <p:nvGrpSpPr>
        <p:cNvPr id="1" name=""/>
        <p:cNvGrpSpPr/>
        <p:nvPr/>
      </p:nvGrpSpPr>
      <p:grpSpPr>
        <a:xfrm>
          <a:off x="0" y="0"/>
          <a:ext cx="0" cy="0"/>
          <a:chOff x="0" y="0"/>
          <a:chExt cx="0" cy="0"/>
        </a:xfrm>
      </p:grpSpPr>
      <p:sp>
        <p:nvSpPr>
          <p:cNvPr id="2" name="Freeform 2"/>
          <p:cNvSpPr/>
          <p:nvPr/>
        </p:nvSpPr>
        <p:spPr>
          <a:xfrm rot="5400000">
            <a:off x="2953021" y="-3699038"/>
            <a:ext cx="12381959" cy="18288000"/>
          </a:xfrm>
          <a:custGeom>
            <a:avLst/>
            <a:gdLst/>
            <a:ahLst/>
            <a:cxnLst/>
            <a:rect l="l" t="t" r="r" b="b"/>
            <a:pathLst>
              <a:path w="12381959" h="18288000">
                <a:moveTo>
                  <a:pt x="0" y="0"/>
                </a:moveTo>
                <a:lnTo>
                  <a:pt x="12381958" y="0"/>
                </a:lnTo>
                <a:lnTo>
                  <a:pt x="12381958" y="18288000"/>
                </a:lnTo>
                <a:lnTo>
                  <a:pt x="0" y="18288000"/>
                </a:lnTo>
                <a:lnTo>
                  <a:pt x="0" y="0"/>
                </a:lnTo>
                <a:close/>
              </a:path>
            </a:pathLst>
          </a:custGeom>
          <a:blipFill>
            <a:blip r:embed="rId3"/>
            <a:stretch>
              <a:fillRect l="-7104" r="-7104"/>
            </a:stretch>
          </a:blipFill>
        </p:spPr>
        <p:txBody>
          <a:bodyPr/>
          <a:lstStyle/>
          <a:p>
            <a:endParaRPr lang="en-US"/>
          </a:p>
        </p:txBody>
      </p:sp>
      <p:grpSp>
        <p:nvGrpSpPr>
          <p:cNvPr id="3" name="Group 3"/>
          <p:cNvGrpSpPr/>
          <p:nvPr/>
        </p:nvGrpSpPr>
        <p:grpSpPr>
          <a:xfrm>
            <a:off x="1028700" y="1028700"/>
            <a:ext cx="16230600" cy="8229600"/>
            <a:chOff x="0" y="0"/>
            <a:chExt cx="4274726" cy="2167467"/>
          </a:xfrm>
        </p:grpSpPr>
        <p:sp>
          <p:nvSpPr>
            <p:cNvPr id="4" name="Freeform 4"/>
            <p:cNvSpPr/>
            <p:nvPr/>
          </p:nvSpPr>
          <p:spPr>
            <a:xfrm>
              <a:off x="0" y="0"/>
              <a:ext cx="4274726" cy="2167467"/>
            </a:xfrm>
            <a:custGeom>
              <a:avLst/>
              <a:gdLst/>
              <a:ahLst/>
              <a:cxnLst/>
              <a:rect l="l" t="t" r="r" b="b"/>
              <a:pathLst>
                <a:path w="4274726" h="2167467">
                  <a:moveTo>
                    <a:pt x="0" y="0"/>
                  </a:moveTo>
                  <a:lnTo>
                    <a:pt x="4274726" y="0"/>
                  </a:lnTo>
                  <a:lnTo>
                    <a:pt x="4274726" y="2167467"/>
                  </a:lnTo>
                  <a:lnTo>
                    <a:pt x="0" y="2167467"/>
                  </a:lnTo>
                  <a:close/>
                </a:path>
              </a:pathLst>
            </a:custGeom>
            <a:solidFill>
              <a:srgbClr val="FFFFFF"/>
            </a:solidFill>
          </p:spPr>
          <p:txBody>
            <a:bodyPr/>
            <a:lstStyle/>
            <a:p>
              <a:endParaRPr lang="en-US"/>
            </a:p>
          </p:txBody>
        </p:sp>
        <p:sp>
          <p:nvSpPr>
            <p:cNvPr id="5" name="TextBox 5"/>
            <p:cNvSpPr txBox="1"/>
            <p:nvPr/>
          </p:nvSpPr>
          <p:spPr>
            <a:xfrm>
              <a:off x="0" y="-28575"/>
              <a:ext cx="4274726" cy="2196042"/>
            </a:xfrm>
            <a:prstGeom prst="rect">
              <a:avLst/>
            </a:prstGeom>
          </p:spPr>
          <p:txBody>
            <a:bodyPr lIns="50800" tIns="50800" rIns="50800" bIns="50800" rtlCol="0" anchor="ctr"/>
            <a:lstStyle/>
            <a:p>
              <a:pPr algn="ctr">
                <a:lnSpc>
                  <a:spcPts val="3088"/>
                </a:lnSpc>
              </a:pPr>
              <a:endParaRPr/>
            </a:p>
          </p:txBody>
        </p:sp>
      </p:grpSp>
      <p:sp>
        <p:nvSpPr>
          <p:cNvPr id="6" name="TextBox 6"/>
          <p:cNvSpPr txBox="1"/>
          <p:nvPr/>
        </p:nvSpPr>
        <p:spPr>
          <a:xfrm>
            <a:off x="1631890" y="1503846"/>
            <a:ext cx="7897682" cy="990400"/>
          </a:xfrm>
          <a:prstGeom prst="rect">
            <a:avLst/>
          </a:prstGeom>
        </p:spPr>
        <p:txBody>
          <a:bodyPr lIns="0" tIns="0" rIns="0" bIns="0" rtlCol="0" anchor="t">
            <a:spAutoFit/>
          </a:bodyPr>
          <a:lstStyle/>
          <a:p>
            <a:pPr algn="l">
              <a:lnSpc>
                <a:spcPts val="6992"/>
              </a:lnSpc>
            </a:pPr>
            <a:r>
              <a:rPr lang="en-US" sz="5589" spc="-61">
                <a:solidFill>
                  <a:srgbClr val="000000"/>
                </a:solidFill>
                <a:latin typeface="Myriad"/>
                <a:ea typeface="Myriad"/>
                <a:cs typeface="Myriad"/>
                <a:sym typeface="Myriad"/>
              </a:rPr>
              <a:t>KEY FINDINGS</a:t>
            </a:r>
          </a:p>
        </p:txBody>
      </p:sp>
      <p:sp>
        <p:nvSpPr>
          <p:cNvPr id="7" name="Freeform 7"/>
          <p:cNvSpPr/>
          <p:nvPr/>
        </p:nvSpPr>
        <p:spPr>
          <a:xfrm>
            <a:off x="697385" y="697385"/>
            <a:ext cx="934505" cy="934505"/>
          </a:xfrm>
          <a:custGeom>
            <a:avLst/>
            <a:gdLst/>
            <a:ahLst/>
            <a:cxnLst/>
            <a:rect l="l" t="t" r="r" b="b"/>
            <a:pathLst>
              <a:path w="934505" h="934505">
                <a:moveTo>
                  <a:pt x="0" y="0"/>
                </a:moveTo>
                <a:lnTo>
                  <a:pt x="934505" y="0"/>
                </a:lnTo>
                <a:lnTo>
                  <a:pt x="934505" y="934505"/>
                </a:lnTo>
                <a:lnTo>
                  <a:pt x="0" y="93450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8" name="TextBox 8"/>
          <p:cNvSpPr txBox="1"/>
          <p:nvPr/>
        </p:nvSpPr>
        <p:spPr>
          <a:xfrm>
            <a:off x="959428" y="774312"/>
            <a:ext cx="410420" cy="675877"/>
          </a:xfrm>
          <a:prstGeom prst="rect">
            <a:avLst/>
          </a:prstGeom>
        </p:spPr>
        <p:txBody>
          <a:bodyPr lIns="0" tIns="0" rIns="0" bIns="0" rtlCol="0" anchor="t">
            <a:spAutoFit/>
          </a:bodyPr>
          <a:lstStyle/>
          <a:p>
            <a:pPr marL="0" lvl="0" indent="0" algn="ctr">
              <a:lnSpc>
                <a:spcPts val="4893"/>
              </a:lnSpc>
              <a:spcBef>
                <a:spcPct val="0"/>
              </a:spcBef>
            </a:pPr>
            <a:r>
              <a:rPr lang="en-US" sz="3764" spc="37">
                <a:solidFill>
                  <a:srgbClr val="000000"/>
                </a:solidFill>
                <a:latin typeface="Myriad"/>
                <a:ea typeface="Myriad"/>
                <a:cs typeface="Myriad"/>
                <a:sym typeface="Myriad"/>
              </a:rPr>
              <a:t>4</a:t>
            </a:r>
          </a:p>
        </p:txBody>
      </p:sp>
      <p:sp>
        <p:nvSpPr>
          <p:cNvPr id="9" name="TextBox 9"/>
          <p:cNvSpPr txBox="1"/>
          <p:nvPr/>
        </p:nvSpPr>
        <p:spPr>
          <a:xfrm>
            <a:off x="1631890" y="2773578"/>
            <a:ext cx="8589988" cy="865244"/>
          </a:xfrm>
          <a:prstGeom prst="rect">
            <a:avLst/>
          </a:prstGeom>
        </p:spPr>
        <p:txBody>
          <a:bodyPr lIns="0" tIns="0" rIns="0" bIns="0" rtlCol="0" anchor="t">
            <a:spAutoFit/>
          </a:bodyPr>
          <a:lstStyle/>
          <a:p>
            <a:pPr algn="l">
              <a:lnSpc>
                <a:spcPts val="3172"/>
              </a:lnSpc>
            </a:pPr>
            <a:r>
              <a:rPr lang="en-US" sz="2758" spc="-30">
                <a:solidFill>
                  <a:srgbClr val="000000"/>
                </a:solidFill>
                <a:latin typeface="Myriad"/>
                <a:ea typeface="Myriad"/>
                <a:cs typeface="Myriad"/>
                <a:sym typeface="Myriad"/>
              </a:rPr>
              <a:t>WHAT TRAINING, SUPPORTS, OR PRACTICES HAVE BEEN </a:t>
            </a:r>
            <a:r>
              <a:rPr lang="en-US" sz="2758" b="1" u="sng" spc="-30">
                <a:solidFill>
                  <a:srgbClr val="000000"/>
                </a:solidFill>
                <a:latin typeface="Myriad Bold"/>
                <a:ea typeface="Myriad Bold"/>
                <a:cs typeface="Myriad Bold"/>
                <a:sym typeface="Myriad Bold"/>
              </a:rPr>
              <a:t>HELPFUL</a:t>
            </a:r>
            <a:r>
              <a:rPr lang="en-US" sz="2758" spc="-30">
                <a:solidFill>
                  <a:srgbClr val="000000"/>
                </a:solidFill>
                <a:latin typeface="Myriad"/>
                <a:ea typeface="Myriad"/>
                <a:cs typeface="Myriad"/>
                <a:sym typeface="Myriad"/>
              </a:rPr>
              <a:t> FOR CONSULTANTS, AND </a:t>
            </a:r>
            <a:r>
              <a:rPr lang="en-US" sz="2758" b="1" u="sng" spc="-30">
                <a:solidFill>
                  <a:srgbClr val="000000"/>
                </a:solidFill>
                <a:latin typeface="Myriad Bold"/>
                <a:ea typeface="Myriad Bold"/>
                <a:cs typeface="Myriad Bold"/>
                <a:sym typeface="Myriad Bold"/>
              </a:rPr>
              <a:t>WHAT IS MISSING? </a:t>
            </a:r>
          </a:p>
        </p:txBody>
      </p:sp>
      <p:grpSp>
        <p:nvGrpSpPr>
          <p:cNvPr id="10" name="Group 10"/>
          <p:cNvGrpSpPr/>
          <p:nvPr/>
        </p:nvGrpSpPr>
        <p:grpSpPr>
          <a:xfrm>
            <a:off x="10970161" y="1325491"/>
            <a:ext cx="5771230" cy="7632478"/>
            <a:chOff x="0" y="0"/>
            <a:chExt cx="1519995" cy="2010200"/>
          </a:xfrm>
        </p:grpSpPr>
        <p:sp>
          <p:nvSpPr>
            <p:cNvPr id="11" name="Freeform 11"/>
            <p:cNvSpPr/>
            <p:nvPr/>
          </p:nvSpPr>
          <p:spPr>
            <a:xfrm>
              <a:off x="0" y="0"/>
              <a:ext cx="1519995" cy="2010200"/>
            </a:xfrm>
            <a:custGeom>
              <a:avLst/>
              <a:gdLst/>
              <a:ahLst/>
              <a:cxnLst/>
              <a:rect l="l" t="t" r="r" b="b"/>
              <a:pathLst>
                <a:path w="1519995" h="2010200">
                  <a:moveTo>
                    <a:pt x="0" y="0"/>
                  </a:moveTo>
                  <a:lnTo>
                    <a:pt x="1519995" y="0"/>
                  </a:lnTo>
                  <a:lnTo>
                    <a:pt x="1519995" y="2010200"/>
                  </a:lnTo>
                  <a:lnTo>
                    <a:pt x="0" y="2010200"/>
                  </a:lnTo>
                  <a:close/>
                </a:path>
              </a:pathLst>
            </a:custGeom>
            <a:solidFill>
              <a:srgbClr val="BFD2BA"/>
            </a:solidFill>
          </p:spPr>
          <p:txBody>
            <a:bodyPr/>
            <a:lstStyle/>
            <a:p>
              <a:endParaRPr lang="en-US"/>
            </a:p>
          </p:txBody>
        </p:sp>
        <p:sp>
          <p:nvSpPr>
            <p:cNvPr id="12" name="TextBox 12"/>
            <p:cNvSpPr txBox="1"/>
            <p:nvPr/>
          </p:nvSpPr>
          <p:spPr>
            <a:xfrm>
              <a:off x="0" y="-76200"/>
              <a:ext cx="1519995" cy="2086400"/>
            </a:xfrm>
            <a:prstGeom prst="rect">
              <a:avLst/>
            </a:prstGeom>
          </p:spPr>
          <p:txBody>
            <a:bodyPr lIns="50800" tIns="50800" rIns="50800" bIns="50800" rtlCol="0" anchor="ctr"/>
            <a:lstStyle/>
            <a:p>
              <a:pPr algn="l">
                <a:lnSpc>
                  <a:spcPts val="3088"/>
                </a:lnSpc>
              </a:pPr>
              <a:endParaRPr/>
            </a:p>
          </p:txBody>
        </p:sp>
      </p:grpSp>
      <p:sp>
        <p:nvSpPr>
          <p:cNvPr id="13" name="TextBox 13"/>
          <p:cNvSpPr txBox="1"/>
          <p:nvPr/>
        </p:nvSpPr>
        <p:spPr>
          <a:xfrm>
            <a:off x="11446705" y="2298065"/>
            <a:ext cx="4818142" cy="5033645"/>
          </a:xfrm>
          <a:prstGeom prst="rect">
            <a:avLst/>
          </a:prstGeom>
        </p:spPr>
        <p:txBody>
          <a:bodyPr lIns="0" tIns="0" rIns="0" bIns="0" rtlCol="0" anchor="t">
            <a:spAutoFit/>
          </a:bodyPr>
          <a:lstStyle/>
          <a:p>
            <a:pPr algn="ctr">
              <a:lnSpc>
                <a:spcPts val="4419"/>
              </a:lnSpc>
            </a:pPr>
            <a:r>
              <a:rPr lang="en-US" sz="3399" i="1" spc="33">
                <a:solidFill>
                  <a:srgbClr val="000000"/>
                </a:solidFill>
                <a:latin typeface="Myriad Light Italics"/>
                <a:ea typeface="Myriad Light Italics"/>
                <a:cs typeface="Myriad Light Italics"/>
                <a:sym typeface="Myriad Light Italics"/>
              </a:rPr>
              <a:t>“I think that we were not super prepared for how many of the teachers    had their own personal traumas to process.   </a:t>
            </a:r>
          </a:p>
          <a:p>
            <a:pPr algn="ctr">
              <a:lnSpc>
                <a:spcPts val="4419"/>
              </a:lnSpc>
              <a:spcBef>
                <a:spcPct val="0"/>
              </a:spcBef>
            </a:pPr>
            <a:r>
              <a:rPr lang="en-US" sz="3399" i="1" spc="33">
                <a:solidFill>
                  <a:srgbClr val="000000"/>
                </a:solidFill>
                <a:latin typeface="Myriad Light Italics"/>
                <a:ea typeface="Myriad Light Italics"/>
                <a:cs typeface="Myriad Light Italics"/>
                <a:sym typeface="Myriad Light Italics"/>
              </a:rPr>
              <a:t>I'm still seeing ...   teachers bringing that same type of a trauma history and stress that they are experiencing.”</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E7F1F1"/>
        </a:solidFill>
        <a:effectLst/>
      </p:bgPr>
    </p:bg>
    <p:spTree>
      <p:nvGrpSpPr>
        <p:cNvPr id="1" name=""/>
        <p:cNvGrpSpPr/>
        <p:nvPr/>
      </p:nvGrpSpPr>
      <p:grpSpPr>
        <a:xfrm>
          <a:off x="0" y="0"/>
          <a:ext cx="0" cy="0"/>
          <a:chOff x="0" y="0"/>
          <a:chExt cx="0" cy="0"/>
        </a:xfrm>
      </p:grpSpPr>
      <p:sp>
        <p:nvSpPr>
          <p:cNvPr id="2" name="Freeform 2"/>
          <p:cNvSpPr/>
          <p:nvPr/>
        </p:nvSpPr>
        <p:spPr>
          <a:xfrm rot="5400000">
            <a:off x="2953021" y="-3699038"/>
            <a:ext cx="12381959" cy="18288000"/>
          </a:xfrm>
          <a:custGeom>
            <a:avLst/>
            <a:gdLst/>
            <a:ahLst/>
            <a:cxnLst/>
            <a:rect l="l" t="t" r="r" b="b"/>
            <a:pathLst>
              <a:path w="12381959" h="18288000">
                <a:moveTo>
                  <a:pt x="0" y="0"/>
                </a:moveTo>
                <a:lnTo>
                  <a:pt x="12381958" y="0"/>
                </a:lnTo>
                <a:lnTo>
                  <a:pt x="12381958" y="18288000"/>
                </a:lnTo>
                <a:lnTo>
                  <a:pt x="0" y="18288000"/>
                </a:lnTo>
                <a:lnTo>
                  <a:pt x="0" y="0"/>
                </a:lnTo>
                <a:close/>
              </a:path>
            </a:pathLst>
          </a:custGeom>
          <a:blipFill>
            <a:blip r:embed="rId3"/>
            <a:stretch>
              <a:fillRect l="-7104" r="-7104"/>
            </a:stretch>
          </a:blipFill>
        </p:spPr>
        <p:txBody>
          <a:bodyPr/>
          <a:lstStyle/>
          <a:p>
            <a:endParaRPr lang="en-US"/>
          </a:p>
        </p:txBody>
      </p:sp>
      <p:grpSp>
        <p:nvGrpSpPr>
          <p:cNvPr id="3" name="Group 3"/>
          <p:cNvGrpSpPr/>
          <p:nvPr/>
        </p:nvGrpSpPr>
        <p:grpSpPr>
          <a:xfrm>
            <a:off x="1028700" y="1028700"/>
            <a:ext cx="16230600" cy="8229600"/>
            <a:chOff x="0" y="0"/>
            <a:chExt cx="4274726" cy="2167467"/>
          </a:xfrm>
        </p:grpSpPr>
        <p:sp>
          <p:nvSpPr>
            <p:cNvPr id="4" name="Freeform 4"/>
            <p:cNvSpPr/>
            <p:nvPr/>
          </p:nvSpPr>
          <p:spPr>
            <a:xfrm>
              <a:off x="0" y="0"/>
              <a:ext cx="4274726" cy="2167467"/>
            </a:xfrm>
            <a:custGeom>
              <a:avLst/>
              <a:gdLst/>
              <a:ahLst/>
              <a:cxnLst/>
              <a:rect l="l" t="t" r="r" b="b"/>
              <a:pathLst>
                <a:path w="4274726" h="2167467">
                  <a:moveTo>
                    <a:pt x="0" y="0"/>
                  </a:moveTo>
                  <a:lnTo>
                    <a:pt x="4274726" y="0"/>
                  </a:lnTo>
                  <a:lnTo>
                    <a:pt x="4274726" y="2167467"/>
                  </a:lnTo>
                  <a:lnTo>
                    <a:pt x="0" y="2167467"/>
                  </a:lnTo>
                  <a:close/>
                </a:path>
              </a:pathLst>
            </a:custGeom>
            <a:solidFill>
              <a:srgbClr val="FFFFFF"/>
            </a:solidFill>
          </p:spPr>
          <p:txBody>
            <a:bodyPr/>
            <a:lstStyle/>
            <a:p>
              <a:endParaRPr lang="en-US"/>
            </a:p>
          </p:txBody>
        </p:sp>
        <p:sp>
          <p:nvSpPr>
            <p:cNvPr id="5" name="TextBox 5"/>
            <p:cNvSpPr txBox="1"/>
            <p:nvPr/>
          </p:nvSpPr>
          <p:spPr>
            <a:xfrm>
              <a:off x="0" y="-28575"/>
              <a:ext cx="4274726" cy="2196042"/>
            </a:xfrm>
            <a:prstGeom prst="rect">
              <a:avLst/>
            </a:prstGeom>
          </p:spPr>
          <p:txBody>
            <a:bodyPr lIns="50800" tIns="50800" rIns="50800" bIns="50800" rtlCol="0" anchor="ctr"/>
            <a:lstStyle/>
            <a:p>
              <a:pPr algn="ctr">
                <a:lnSpc>
                  <a:spcPts val="3088"/>
                </a:lnSpc>
              </a:pPr>
              <a:endParaRPr/>
            </a:p>
          </p:txBody>
        </p:sp>
      </p:grpSp>
      <p:grpSp>
        <p:nvGrpSpPr>
          <p:cNvPr id="6" name="Group 6"/>
          <p:cNvGrpSpPr/>
          <p:nvPr/>
        </p:nvGrpSpPr>
        <p:grpSpPr>
          <a:xfrm>
            <a:off x="10970161" y="1325491"/>
            <a:ext cx="5771230" cy="7632478"/>
            <a:chOff x="0" y="0"/>
            <a:chExt cx="1519995" cy="2010200"/>
          </a:xfrm>
        </p:grpSpPr>
        <p:sp>
          <p:nvSpPr>
            <p:cNvPr id="7" name="Freeform 7"/>
            <p:cNvSpPr/>
            <p:nvPr/>
          </p:nvSpPr>
          <p:spPr>
            <a:xfrm>
              <a:off x="0" y="0"/>
              <a:ext cx="1519995" cy="2010200"/>
            </a:xfrm>
            <a:custGeom>
              <a:avLst/>
              <a:gdLst/>
              <a:ahLst/>
              <a:cxnLst/>
              <a:rect l="l" t="t" r="r" b="b"/>
              <a:pathLst>
                <a:path w="1519995" h="2010200">
                  <a:moveTo>
                    <a:pt x="0" y="0"/>
                  </a:moveTo>
                  <a:lnTo>
                    <a:pt x="1519995" y="0"/>
                  </a:lnTo>
                  <a:lnTo>
                    <a:pt x="1519995" y="2010200"/>
                  </a:lnTo>
                  <a:lnTo>
                    <a:pt x="0" y="2010200"/>
                  </a:lnTo>
                  <a:close/>
                </a:path>
              </a:pathLst>
            </a:custGeom>
            <a:solidFill>
              <a:srgbClr val="BFD2BA"/>
            </a:solidFill>
          </p:spPr>
          <p:txBody>
            <a:bodyPr/>
            <a:lstStyle/>
            <a:p>
              <a:endParaRPr lang="en-US"/>
            </a:p>
          </p:txBody>
        </p:sp>
        <p:sp>
          <p:nvSpPr>
            <p:cNvPr id="8" name="TextBox 8"/>
            <p:cNvSpPr txBox="1"/>
            <p:nvPr/>
          </p:nvSpPr>
          <p:spPr>
            <a:xfrm>
              <a:off x="0" y="-76200"/>
              <a:ext cx="1519995" cy="2086400"/>
            </a:xfrm>
            <a:prstGeom prst="rect">
              <a:avLst/>
            </a:prstGeom>
          </p:spPr>
          <p:txBody>
            <a:bodyPr lIns="50800" tIns="50800" rIns="50800" bIns="50800" rtlCol="0" anchor="ctr"/>
            <a:lstStyle/>
            <a:p>
              <a:pPr algn="l">
                <a:lnSpc>
                  <a:spcPts val="3088"/>
                </a:lnSpc>
              </a:pPr>
              <a:endParaRPr/>
            </a:p>
          </p:txBody>
        </p:sp>
      </p:grpSp>
      <p:sp>
        <p:nvSpPr>
          <p:cNvPr id="9" name="TextBox 9"/>
          <p:cNvSpPr txBox="1"/>
          <p:nvPr/>
        </p:nvSpPr>
        <p:spPr>
          <a:xfrm>
            <a:off x="1631890" y="1503846"/>
            <a:ext cx="7897682" cy="990400"/>
          </a:xfrm>
          <a:prstGeom prst="rect">
            <a:avLst/>
          </a:prstGeom>
        </p:spPr>
        <p:txBody>
          <a:bodyPr lIns="0" tIns="0" rIns="0" bIns="0" rtlCol="0" anchor="t">
            <a:spAutoFit/>
          </a:bodyPr>
          <a:lstStyle/>
          <a:p>
            <a:pPr algn="l">
              <a:lnSpc>
                <a:spcPts val="6992"/>
              </a:lnSpc>
            </a:pPr>
            <a:r>
              <a:rPr lang="en-US" sz="5589" spc="-61">
                <a:solidFill>
                  <a:srgbClr val="000000"/>
                </a:solidFill>
                <a:latin typeface="Myriad"/>
                <a:ea typeface="Myriad"/>
                <a:cs typeface="Myriad"/>
                <a:sym typeface="Myriad"/>
              </a:rPr>
              <a:t>KEY FINDINGS</a:t>
            </a:r>
          </a:p>
        </p:txBody>
      </p:sp>
      <p:sp>
        <p:nvSpPr>
          <p:cNvPr id="10" name="Freeform 10"/>
          <p:cNvSpPr/>
          <p:nvPr/>
        </p:nvSpPr>
        <p:spPr>
          <a:xfrm>
            <a:off x="697385" y="697385"/>
            <a:ext cx="934505" cy="934505"/>
          </a:xfrm>
          <a:custGeom>
            <a:avLst/>
            <a:gdLst/>
            <a:ahLst/>
            <a:cxnLst/>
            <a:rect l="l" t="t" r="r" b="b"/>
            <a:pathLst>
              <a:path w="934505" h="934505">
                <a:moveTo>
                  <a:pt x="0" y="0"/>
                </a:moveTo>
                <a:lnTo>
                  <a:pt x="934505" y="0"/>
                </a:lnTo>
                <a:lnTo>
                  <a:pt x="934505" y="934505"/>
                </a:lnTo>
                <a:lnTo>
                  <a:pt x="0" y="93450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1" name="TextBox 11"/>
          <p:cNvSpPr txBox="1"/>
          <p:nvPr/>
        </p:nvSpPr>
        <p:spPr>
          <a:xfrm>
            <a:off x="959428" y="774312"/>
            <a:ext cx="410420" cy="675877"/>
          </a:xfrm>
          <a:prstGeom prst="rect">
            <a:avLst/>
          </a:prstGeom>
        </p:spPr>
        <p:txBody>
          <a:bodyPr lIns="0" tIns="0" rIns="0" bIns="0" rtlCol="0" anchor="t">
            <a:spAutoFit/>
          </a:bodyPr>
          <a:lstStyle/>
          <a:p>
            <a:pPr marL="0" lvl="0" indent="0" algn="ctr">
              <a:lnSpc>
                <a:spcPts val="4893"/>
              </a:lnSpc>
              <a:spcBef>
                <a:spcPct val="0"/>
              </a:spcBef>
            </a:pPr>
            <a:r>
              <a:rPr lang="en-US" sz="3764" spc="37">
                <a:solidFill>
                  <a:srgbClr val="000000"/>
                </a:solidFill>
                <a:latin typeface="Myriad"/>
                <a:ea typeface="Myriad"/>
                <a:cs typeface="Myriad"/>
                <a:sym typeface="Myriad"/>
              </a:rPr>
              <a:t>4</a:t>
            </a:r>
          </a:p>
        </p:txBody>
      </p:sp>
      <p:sp>
        <p:nvSpPr>
          <p:cNvPr id="12" name="TextBox 12"/>
          <p:cNvSpPr txBox="1"/>
          <p:nvPr/>
        </p:nvSpPr>
        <p:spPr>
          <a:xfrm>
            <a:off x="1631890" y="2773578"/>
            <a:ext cx="8589988" cy="865244"/>
          </a:xfrm>
          <a:prstGeom prst="rect">
            <a:avLst/>
          </a:prstGeom>
        </p:spPr>
        <p:txBody>
          <a:bodyPr lIns="0" tIns="0" rIns="0" bIns="0" rtlCol="0" anchor="t">
            <a:spAutoFit/>
          </a:bodyPr>
          <a:lstStyle/>
          <a:p>
            <a:pPr algn="l">
              <a:lnSpc>
                <a:spcPts val="3172"/>
              </a:lnSpc>
            </a:pPr>
            <a:r>
              <a:rPr lang="en-US" sz="2758" spc="-30">
                <a:solidFill>
                  <a:srgbClr val="000000"/>
                </a:solidFill>
                <a:latin typeface="Myriad"/>
                <a:ea typeface="Myriad"/>
                <a:cs typeface="Myriad"/>
                <a:sym typeface="Myriad"/>
              </a:rPr>
              <a:t>WHAT TRAINING, SUPPORTS, OR PRACTICES HAVE BEEN </a:t>
            </a:r>
            <a:r>
              <a:rPr lang="en-US" sz="2758" b="1" u="sng" spc="-30">
                <a:solidFill>
                  <a:srgbClr val="000000"/>
                </a:solidFill>
                <a:latin typeface="Myriad Bold"/>
                <a:ea typeface="Myriad Bold"/>
                <a:cs typeface="Myriad Bold"/>
                <a:sym typeface="Myriad Bold"/>
              </a:rPr>
              <a:t>HELPFUL</a:t>
            </a:r>
            <a:r>
              <a:rPr lang="en-US" sz="2758" spc="-30">
                <a:solidFill>
                  <a:srgbClr val="000000"/>
                </a:solidFill>
                <a:latin typeface="Myriad"/>
                <a:ea typeface="Myriad"/>
                <a:cs typeface="Myriad"/>
                <a:sym typeface="Myriad"/>
              </a:rPr>
              <a:t> FOR CONSULTANTS, AND </a:t>
            </a:r>
            <a:r>
              <a:rPr lang="en-US" sz="2758" b="1" u="sng" spc="-30">
                <a:solidFill>
                  <a:srgbClr val="000000"/>
                </a:solidFill>
                <a:latin typeface="Myriad Bold"/>
                <a:ea typeface="Myriad Bold"/>
                <a:cs typeface="Myriad Bold"/>
                <a:sym typeface="Myriad Bold"/>
              </a:rPr>
              <a:t>WHAT IS MISSING? </a:t>
            </a:r>
          </a:p>
        </p:txBody>
      </p:sp>
      <p:sp>
        <p:nvSpPr>
          <p:cNvPr id="13" name="TextBox 13"/>
          <p:cNvSpPr txBox="1"/>
          <p:nvPr/>
        </p:nvSpPr>
        <p:spPr>
          <a:xfrm>
            <a:off x="11446705" y="2199640"/>
            <a:ext cx="4818142" cy="5826760"/>
          </a:xfrm>
          <a:prstGeom prst="rect">
            <a:avLst/>
          </a:prstGeom>
        </p:spPr>
        <p:txBody>
          <a:bodyPr lIns="0" tIns="0" rIns="0" bIns="0" rtlCol="0" anchor="t">
            <a:spAutoFit/>
          </a:bodyPr>
          <a:lstStyle/>
          <a:p>
            <a:pPr algn="ctr">
              <a:lnSpc>
                <a:spcPts val="4159"/>
              </a:lnSpc>
            </a:pPr>
            <a:r>
              <a:rPr lang="en-US" sz="3199" i="1" spc="31">
                <a:solidFill>
                  <a:srgbClr val="000000"/>
                </a:solidFill>
                <a:latin typeface="Myriad Light Italics"/>
                <a:ea typeface="Myriad Light Italics"/>
                <a:cs typeface="Myriad Light Italics"/>
                <a:sym typeface="Myriad Light Italics"/>
              </a:rPr>
              <a:t>“I feel like I've been</a:t>
            </a:r>
          </a:p>
          <a:p>
            <a:pPr algn="ctr">
              <a:lnSpc>
                <a:spcPts val="4159"/>
              </a:lnSpc>
            </a:pPr>
            <a:r>
              <a:rPr lang="en-US" sz="3199" i="1" spc="31">
                <a:solidFill>
                  <a:srgbClr val="000000"/>
                </a:solidFill>
                <a:latin typeface="Myriad Light Italics"/>
                <a:ea typeface="Myriad Light Italics"/>
                <a:cs typeface="Myriad Light Italics"/>
                <a:sym typeface="Myriad Light Italics"/>
              </a:rPr>
              <a:t>more tapping into that</a:t>
            </a:r>
          </a:p>
          <a:p>
            <a:pPr algn="ctr">
              <a:lnSpc>
                <a:spcPts val="4159"/>
              </a:lnSpc>
            </a:pPr>
            <a:r>
              <a:rPr lang="en-US" sz="3199" i="1" spc="31">
                <a:solidFill>
                  <a:srgbClr val="000000"/>
                </a:solidFill>
                <a:latin typeface="Myriad Light Italics"/>
                <a:ea typeface="Myriad Light Italics"/>
                <a:cs typeface="Myriad Light Italics"/>
                <a:sym typeface="Myriad Light Italics"/>
              </a:rPr>
              <a:t>type of support ...  </a:t>
            </a:r>
          </a:p>
          <a:p>
            <a:pPr algn="ctr">
              <a:lnSpc>
                <a:spcPts val="4159"/>
              </a:lnSpc>
            </a:pPr>
            <a:r>
              <a:rPr lang="en-US" sz="3199" i="1" spc="31">
                <a:solidFill>
                  <a:srgbClr val="000000"/>
                </a:solidFill>
                <a:latin typeface="Myriad Light Italics"/>
                <a:ea typeface="Myriad Light Italics"/>
                <a:cs typeface="Myriad Light Italics"/>
                <a:sym typeface="Myriad Light Italics"/>
              </a:rPr>
              <a:t>like prayers and chants. </a:t>
            </a:r>
          </a:p>
          <a:p>
            <a:pPr algn="ctr">
              <a:lnSpc>
                <a:spcPts val="4159"/>
              </a:lnSpc>
            </a:pPr>
            <a:r>
              <a:rPr lang="en-US" sz="3199" i="1" spc="31">
                <a:solidFill>
                  <a:srgbClr val="000000"/>
                </a:solidFill>
                <a:latin typeface="Myriad Light Italics"/>
                <a:ea typeface="Myriad Light Italics"/>
                <a:cs typeface="Myriad Light Italics"/>
                <a:sym typeface="Myriad Light Italics"/>
              </a:rPr>
              <a:t>Especially when I know it's been a challenging classroom or a challenging teacher – that helps me stay grounded. </a:t>
            </a:r>
          </a:p>
          <a:p>
            <a:pPr algn="ctr">
              <a:lnSpc>
                <a:spcPts val="4159"/>
              </a:lnSpc>
              <a:spcBef>
                <a:spcPct val="0"/>
              </a:spcBef>
            </a:pPr>
            <a:r>
              <a:rPr lang="en-US" sz="3199" i="1" spc="31">
                <a:solidFill>
                  <a:srgbClr val="000000"/>
                </a:solidFill>
                <a:latin typeface="Myriad Light Italics"/>
                <a:ea typeface="Myriad Light Italics"/>
                <a:cs typeface="Myriad Light Italics"/>
                <a:sym typeface="Myriad Light Italics"/>
              </a:rPr>
              <a:t>  Also, I'm asking and   acknowledging my ancestors and asking for help.“</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E7F1F1"/>
        </a:solidFill>
        <a:effectLst/>
      </p:bgPr>
    </p:bg>
    <p:spTree>
      <p:nvGrpSpPr>
        <p:cNvPr id="1" name=""/>
        <p:cNvGrpSpPr/>
        <p:nvPr/>
      </p:nvGrpSpPr>
      <p:grpSpPr>
        <a:xfrm>
          <a:off x="0" y="0"/>
          <a:ext cx="0" cy="0"/>
          <a:chOff x="0" y="0"/>
          <a:chExt cx="0" cy="0"/>
        </a:xfrm>
      </p:grpSpPr>
      <p:sp>
        <p:nvSpPr>
          <p:cNvPr id="2" name="Freeform 2"/>
          <p:cNvSpPr/>
          <p:nvPr/>
        </p:nvSpPr>
        <p:spPr>
          <a:xfrm rot="5400000">
            <a:off x="2953021" y="-3699038"/>
            <a:ext cx="12381959" cy="18288000"/>
          </a:xfrm>
          <a:custGeom>
            <a:avLst/>
            <a:gdLst/>
            <a:ahLst/>
            <a:cxnLst/>
            <a:rect l="l" t="t" r="r" b="b"/>
            <a:pathLst>
              <a:path w="12381959" h="18288000">
                <a:moveTo>
                  <a:pt x="0" y="0"/>
                </a:moveTo>
                <a:lnTo>
                  <a:pt x="12381958" y="0"/>
                </a:lnTo>
                <a:lnTo>
                  <a:pt x="12381958" y="18288000"/>
                </a:lnTo>
                <a:lnTo>
                  <a:pt x="0" y="18288000"/>
                </a:lnTo>
                <a:lnTo>
                  <a:pt x="0" y="0"/>
                </a:lnTo>
                <a:close/>
              </a:path>
            </a:pathLst>
          </a:custGeom>
          <a:blipFill>
            <a:blip r:embed="rId3"/>
            <a:stretch>
              <a:fillRect l="-7104" r="-7104"/>
            </a:stretch>
          </a:blipFill>
        </p:spPr>
        <p:txBody>
          <a:bodyPr/>
          <a:lstStyle/>
          <a:p>
            <a:endParaRPr lang="en-US"/>
          </a:p>
        </p:txBody>
      </p:sp>
      <p:grpSp>
        <p:nvGrpSpPr>
          <p:cNvPr id="3" name="Group 3"/>
          <p:cNvGrpSpPr/>
          <p:nvPr/>
        </p:nvGrpSpPr>
        <p:grpSpPr>
          <a:xfrm>
            <a:off x="1028700" y="1028700"/>
            <a:ext cx="16230600" cy="8229600"/>
            <a:chOff x="0" y="0"/>
            <a:chExt cx="4274726" cy="2167467"/>
          </a:xfrm>
        </p:grpSpPr>
        <p:sp>
          <p:nvSpPr>
            <p:cNvPr id="4" name="Freeform 4"/>
            <p:cNvSpPr/>
            <p:nvPr/>
          </p:nvSpPr>
          <p:spPr>
            <a:xfrm>
              <a:off x="0" y="0"/>
              <a:ext cx="4274726" cy="2167467"/>
            </a:xfrm>
            <a:custGeom>
              <a:avLst/>
              <a:gdLst/>
              <a:ahLst/>
              <a:cxnLst/>
              <a:rect l="l" t="t" r="r" b="b"/>
              <a:pathLst>
                <a:path w="4274726" h="2167467">
                  <a:moveTo>
                    <a:pt x="0" y="0"/>
                  </a:moveTo>
                  <a:lnTo>
                    <a:pt x="4274726" y="0"/>
                  </a:lnTo>
                  <a:lnTo>
                    <a:pt x="4274726" y="2167467"/>
                  </a:lnTo>
                  <a:lnTo>
                    <a:pt x="0" y="2167467"/>
                  </a:lnTo>
                  <a:close/>
                </a:path>
              </a:pathLst>
            </a:custGeom>
            <a:solidFill>
              <a:srgbClr val="FFFFFF"/>
            </a:solidFill>
          </p:spPr>
          <p:txBody>
            <a:bodyPr/>
            <a:lstStyle/>
            <a:p>
              <a:endParaRPr lang="en-US"/>
            </a:p>
          </p:txBody>
        </p:sp>
        <p:sp>
          <p:nvSpPr>
            <p:cNvPr id="5" name="TextBox 5"/>
            <p:cNvSpPr txBox="1"/>
            <p:nvPr/>
          </p:nvSpPr>
          <p:spPr>
            <a:xfrm>
              <a:off x="0" y="-28575"/>
              <a:ext cx="4274726" cy="2196042"/>
            </a:xfrm>
            <a:prstGeom prst="rect">
              <a:avLst/>
            </a:prstGeom>
          </p:spPr>
          <p:txBody>
            <a:bodyPr lIns="50800" tIns="50800" rIns="50800" bIns="50800" rtlCol="0" anchor="ctr"/>
            <a:lstStyle/>
            <a:p>
              <a:pPr algn="ctr">
                <a:lnSpc>
                  <a:spcPts val="3088"/>
                </a:lnSpc>
              </a:pPr>
              <a:endParaRPr/>
            </a:p>
          </p:txBody>
        </p:sp>
      </p:grpSp>
      <p:sp>
        <p:nvSpPr>
          <p:cNvPr id="6" name="TextBox 6"/>
          <p:cNvSpPr txBox="1"/>
          <p:nvPr/>
        </p:nvSpPr>
        <p:spPr>
          <a:xfrm>
            <a:off x="1631890" y="1503846"/>
            <a:ext cx="7897682" cy="990400"/>
          </a:xfrm>
          <a:prstGeom prst="rect">
            <a:avLst/>
          </a:prstGeom>
        </p:spPr>
        <p:txBody>
          <a:bodyPr lIns="0" tIns="0" rIns="0" bIns="0" rtlCol="0" anchor="t">
            <a:spAutoFit/>
          </a:bodyPr>
          <a:lstStyle/>
          <a:p>
            <a:pPr algn="l">
              <a:lnSpc>
                <a:spcPts val="6992"/>
              </a:lnSpc>
            </a:pPr>
            <a:r>
              <a:rPr lang="en-US" sz="5589" spc="-61">
                <a:solidFill>
                  <a:srgbClr val="000000"/>
                </a:solidFill>
                <a:latin typeface="Myriad"/>
                <a:ea typeface="Myriad"/>
                <a:cs typeface="Myriad"/>
                <a:sym typeface="Myriad"/>
              </a:rPr>
              <a:t>KEY FINDINGS</a:t>
            </a:r>
          </a:p>
        </p:txBody>
      </p:sp>
      <p:sp>
        <p:nvSpPr>
          <p:cNvPr id="7" name="Freeform 7"/>
          <p:cNvSpPr/>
          <p:nvPr/>
        </p:nvSpPr>
        <p:spPr>
          <a:xfrm>
            <a:off x="697385" y="697385"/>
            <a:ext cx="934505" cy="934505"/>
          </a:xfrm>
          <a:custGeom>
            <a:avLst/>
            <a:gdLst/>
            <a:ahLst/>
            <a:cxnLst/>
            <a:rect l="l" t="t" r="r" b="b"/>
            <a:pathLst>
              <a:path w="934505" h="934505">
                <a:moveTo>
                  <a:pt x="0" y="0"/>
                </a:moveTo>
                <a:lnTo>
                  <a:pt x="934505" y="0"/>
                </a:lnTo>
                <a:lnTo>
                  <a:pt x="934505" y="934505"/>
                </a:lnTo>
                <a:lnTo>
                  <a:pt x="0" y="93450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8" name="TextBox 8"/>
          <p:cNvSpPr txBox="1"/>
          <p:nvPr/>
        </p:nvSpPr>
        <p:spPr>
          <a:xfrm>
            <a:off x="959428" y="774312"/>
            <a:ext cx="410420" cy="675877"/>
          </a:xfrm>
          <a:prstGeom prst="rect">
            <a:avLst/>
          </a:prstGeom>
        </p:spPr>
        <p:txBody>
          <a:bodyPr lIns="0" tIns="0" rIns="0" bIns="0" rtlCol="0" anchor="t">
            <a:spAutoFit/>
          </a:bodyPr>
          <a:lstStyle/>
          <a:p>
            <a:pPr marL="0" lvl="0" indent="0" algn="ctr">
              <a:lnSpc>
                <a:spcPts val="4893"/>
              </a:lnSpc>
              <a:spcBef>
                <a:spcPct val="0"/>
              </a:spcBef>
            </a:pPr>
            <a:r>
              <a:rPr lang="en-US" sz="3764" spc="37">
                <a:solidFill>
                  <a:srgbClr val="000000"/>
                </a:solidFill>
                <a:latin typeface="Myriad"/>
                <a:ea typeface="Myriad"/>
                <a:cs typeface="Myriad"/>
                <a:sym typeface="Myriad"/>
              </a:rPr>
              <a:t>4</a:t>
            </a:r>
          </a:p>
        </p:txBody>
      </p:sp>
      <p:sp>
        <p:nvSpPr>
          <p:cNvPr id="9" name="TextBox 9"/>
          <p:cNvSpPr txBox="1"/>
          <p:nvPr/>
        </p:nvSpPr>
        <p:spPr>
          <a:xfrm>
            <a:off x="1631890" y="2773578"/>
            <a:ext cx="8589988" cy="865244"/>
          </a:xfrm>
          <a:prstGeom prst="rect">
            <a:avLst/>
          </a:prstGeom>
        </p:spPr>
        <p:txBody>
          <a:bodyPr lIns="0" tIns="0" rIns="0" bIns="0" rtlCol="0" anchor="t">
            <a:spAutoFit/>
          </a:bodyPr>
          <a:lstStyle/>
          <a:p>
            <a:pPr algn="l">
              <a:lnSpc>
                <a:spcPts val="3172"/>
              </a:lnSpc>
            </a:pPr>
            <a:r>
              <a:rPr lang="en-US" sz="2758" spc="-30">
                <a:solidFill>
                  <a:srgbClr val="000000"/>
                </a:solidFill>
                <a:latin typeface="Myriad"/>
                <a:ea typeface="Myriad"/>
                <a:cs typeface="Myriad"/>
                <a:sym typeface="Myriad"/>
              </a:rPr>
              <a:t>WHAT TRAINING, SUPPORTS, OR PRACTICES HAVE BEEN </a:t>
            </a:r>
            <a:r>
              <a:rPr lang="en-US" sz="2758" b="1" u="sng" spc="-30">
                <a:solidFill>
                  <a:srgbClr val="000000"/>
                </a:solidFill>
                <a:latin typeface="Myriad Bold"/>
                <a:ea typeface="Myriad Bold"/>
                <a:cs typeface="Myriad Bold"/>
                <a:sym typeface="Myriad Bold"/>
              </a:rPr>
              <a:t>HELPFUL</a:t>
            </a:r>
            <a:r>
              <a:rPr lang="en-US" sz="2758" spc="-30">
                <a:solidFill>
                  <a:srgbClr val="000000"/>
                </a:solidFill>
                <a:latin typeface="Myriad"/>
                <a:ea typeface="Myriad"/>
                <a:cs typeface="Myriad"/>
                <a:sym typeface="Myriad"/>
              </a:rPr>
              <a:t> FOR CONSULTANTS, AND </a:t>
            </a:r>
            <a:r>
              <a:rPr lang="en-US" sz="2758" b="1" u="sng" spc="-30">
                <a:solidFill>
                  <a:srgbClr val="000000"/>
                </a:solidFill>
                <a:latin typeface="Myriad Bold"/>
                <a:ea typeface="Myriad Bold"/>
                <a:cs typeface="Myriad Bold"/>
                <a:sym typeface="Myriad Bold"/>
              </a:rPr>
              <a:t>WHAT IS MISSING? </a:t>
            </a:r>
          </a:p>
        </p:txBody>
      </p:sp>
      <p:grpSp>
        <p:nvGrpSpPr>
          <p:cNvPr id="10" name="Group 10"/>
          <p:cNvGrpSpPr/>
          <p:nvPr/>
        </p:nvGrpSpPr>
        <p:grpSpPr>
          <a:xfrm>
            <a:off x="8170765" y="1521630"/>
            <a:ext cx="8570626" cy="7371803"/>
            <a:chOff x="0" y="0"/>
            <a:chExt cx="2257284" cy="1941545"/>
          </a:xfrm>
        </p:grpSpPr>
        <p:sp>
          <p:nvSpPr>
            <p:cNvPr id="11" name="Freeform 11"/>
            <p:cNvSpPr/>
            <p:nvPr/>
          </p:nvSpPr>
          <p:spPr>
            <a:xfrm>
              <a:off x="0" y="0"/>
              <a:ext cx="2257284" cy="1941545"/>
            </a:xfrm>
            <a:custGeom>
              <a:avLst/>
              <a:gdLst/>
              <a:ahLst/>
              <a:cxnLst/>
              <a:rect l="l" t="t" r="r" b="b"/>
              <a:pathLst>
                <a:path w="2257284" h="1941545">
                  <a:moveTo>
                    <a:pt x="0" y="0"/>
                  </a:moveTo>
                  <a:lnTo>
                    <a:pt x="2257284" y="0"/>
                  </a:lnTo>
                  <a:lnTo>
                    <a:pt x="2257284" y="1941545"/>
                  </a:lnTo>
                  <a:lnTo>
                    <a:pt x="0" y="1941545"/>
                  </a:lnTo>
                  <a:close/>
                </a:path>
              </a:pathLst>
            </a:custGeom>
            <a:solidFill>
              <a:srgbClr val="BFD2BA"/>
            </a:solidFill>
          </p:spPr>
          <p:txBody>
            <a:bodyPr/>
            <a:lstStyle/>
            <a:p>
              <a:endParaRPr lang="en-US"/>
            </a:p>
          </p:txBody>
        </p:sp>
        <p:sp>
          <p:nvSpPr>
            <p:cNvPr id="12" name="TextBox 12"/>
            <p:cNvSpPr txBox="1"/>
            <p:nvPr/>
          </p:nvSpPr>
          <p:spPr>
            <a:xfrm>
              <a:off x="0" y="-76200"/>
              <a:ext cx="2257284" cy="2017745"/>
            </a:xfrm>
            <a:prstGeom prst="rect">
              <a:avLst/>
            </a:prstGeom>
          </p:spPr>
          <p:txBody>
            <a:bodyPr lIns="50800" tIns="50800" rIns="50800" bIns="50800" rtlCol="0" anchor="ctr"/>
            <a:lstStyle/>
            <a:p>
              <a:pPr algn="ctr">
                <a:lnSpc>
                  <a:spcPts val="3088"/>
                </a:lnSpc>
              </a:pPr>
              <a:endParaRPr/>
            </a:p>
          </p:txBody>
        </p:sp>
      </p:grpSp>
      <p:sp>
        <p:nvSpPr>
          <p:cNvPr id="13" name="TextBox 13"/>
          <p:cNvSpPr txBox="1"/>
          <p:nvPr/>
        </p:nvSpPr>
        <p:spPr>
          <a:xfrm>
            <a:off x="8436483" y="1698727"/>
            <a:ext cx="8092244" cy="974090"/>
          </a:xfrm>
          <a:prstGeom prst="rect">
            <a:avLst/>
          </a:prstGeom>
        </p:spPr>
        <p:txBody>
          <a:bodyPr lIns="0" tIns="0" rIns="0" bIns="0" rtlCol="0" anchor="t">
            <a:spAutoFit/>
          </a:bodyPr>
          <a:lstStyle/>
          <a:p>
            <a:pPr algn="ctr">
              <a:lnSpc>
                <a:spcPts val="3639"/>
              </a:lnSpc>
            </a:pPr>
            <a:r>
              <a:rPr lang="en-US" sz="2799" i="1" spc="27">
                <a:solidFill>
                  <a:srgbClr val="000000"/>
                </a:solidFill>
                <a:latin typeface="Myriad Light Italics"/>
                <a:ea typeface="Myriad Light Italics"/>
                <a:cs typeface="Myriad Light Italics"/>
                <a:sym typeface="Myriad Light Italics"/>
              </a:rPr>
              <a:t>“Something that my program director always reminds me,</a:t>
            </a:r>
          </a:p>
          <a:p>
            <a:pPr algn="ctr">
              <a:lnSpc>
                <a:spcPts val="3639"/>
              </a:lnSpc>
              <a:spcBef>
                <a:spcPct val="0"/>
              </a:spcBef>
            </a:pPr>
            <a:endParaRPr lang="en-US" sz="2799" i="1" spc="27">
              <a:solidFill>
                <a:srgbClr val="000000"/>
              </a:solidFill>
              <a:latin typeface="Myriad Light Italics"/>
              <a:ea typeface="Myriad Light Italics"/>
              <a:cs typeface="Myriad Light Italics"/>
              <a:sym typeface="Myriad Light Italics"/>
            </a:endParaRPr>
          </a:p>
        </p:txBody>
      </p:sp>
      <p:sp>
        <p:nvSpPr>
          <p:cNvPr id="14" name="TextBox 14"/>
          <p:cNvSpPr txBox="1"/>
          <p:nvPr/>
        </p:nvSpPr>
        <p:spPr>
          <a:xfrm>
            <a:off x="8170765" y="2160673"/>
            <a:ext cx="8570626" cy="516890"/>
          </a:xfrm>
          <a:prstGeom prst="rect">
            <a:avLst/>
          </a:prstGeom>
        </p:spPr>
        <p:txBody>
          <a:bodyPr lIns="0" tIns="0" rIns="0" bIns="0" rtlCol="0" anchor="t">
            <a:spAutoFit/>
          </a:bodyPr>
          <a:lstStyle/>
          <a:p>
            <a:pPr algn="ctr">
              <a:lnSpc>
                <a:spcPts val="3639"/>
              </a:lnSpc>
              <a:spcBef>
                <a:spcPct val="0"/>
              </a:spcBef>
            </a:pPr>
            <a:r>
              <a:rPr lang="en-US" sz="2799" i="1" spc="27">
                <a:solidFill>
                  <a:srgbClr val="000000"/>
                </a:solidFill>
                <a:latin typeface="Myriad Light Italics"/>
                <a:ea typeface="Myriad Light Italics"/>
                <a:cs typeface="Myriad Light Italics"/>
                <a:sym typeface="Myriad Light Italics"/>
              </a:rPr>
              <a:t>that when I feel unsure what to do, </a:t>
            </a:r>
          </a:p>
        </p:txBody>
      </p:sp>
      <p:sp>
        <p:nvSpPr>
          <p:cNvPr id="15" name="TextBox 15"/>
          <p:cNvSpPr txBox="1"/>
          <p:nvPr/>
        </p:nvSpPr>
        <p:spPr>
          <a:xfrm>
            <a:off x="8170765" y="2617873"/>
            <a:ext cx="8570626" cy="516890"/>
          </a:xfrm>
          <a:prstGeom prst="rect">
            <a:avLst/>
          </a:prstGeom>
        </p:spPr>
        <p:txBody>
          <a:bodyPr lIns="0" tIns="0" rIns="0" bIns="0" rtlCol="0" anchor="t">
            <a:spAutoFit/>
          </a:bodyPr>
          <a:lstStyle/>
          <a:p>
            <a:pPr algn="ctr">
              <a:lnSpc>
                <a:spcPts val="3639"/>
              </a:lnSpc>
              <a:spcBef>
                <a:spcPct val="0"/>
              </a:spcBef>
            </a:pPr>
            <a:r>
              <a:rPr lang="en-US" sz="2799" i="1" spc="27">
                <a:solidFill>
                  <a:srgbClr val="000000"/>
                </a:solidFill>
                <a:latin typeface="Myriad Light Italics"/>
                <a:ea typeface="Myriad Light Italics"/>
                <a:cs typeface="Myriad Light Italics"/>
                <a:sym typeface="Myriad Light Italics"/>
              </a:rPr>
              <a:t>is that I'm sowing seeds.</a:t>
            </a:r>
          </a:p>
        </p:txBody>
      </p:sp>
      <p:sp>
        <p:nvSpPr>
          <p:cNvPr id="16" name="TextBox 16"/>
          <p:cNvSpPr txBox="1"/>
          <p:nvPr/>
        </p:nvSpPr>
        <p:spPr>
          <a:xfrm>
            <a:off x="8436483" y="5813527"/>
            <a:ext cx="8092244" cy="974090"/>
          </a:xfrm>
          <a:prstGeom prst="rect">
            <a:avLst/>
          </a:prstGeom>
        </p:spPr>
        <p:txBody>
          <a:bodyPr lIns="0" tIns="0" rIns="0" bIns="0" rtlCol="0" anchor="t">
            <a:spAutoFit/>
          </a:bodyPr>
          <a:lstStyle/>
          <a:p>
            <a:pPr algn="ctr">
              <a:lnSpc>
                <a:spcPts val="3639"/>
              </a:lnSpc>
              <a:spcBef>
                <a:spcPct val="0"/>
              </a:spcBef>
            </a:pPr>
            <a:r>
              <a:rPr lang="en-US" sz="2799" i="1" spc="27">
                <a:solidFill>
                  <a:srgbClr val="000000"/>
                </a:solidFill>
                <a:latin typeface="Myriad Light Italics"/>
                <a:ea typeface="Myriad Light Italics"/>
                <a:cs typeface="Myriad Light Italics"/>
                <a:sym typeface="Myriad Light Italics"/>
              </a:rPr>
              <a:t>And so that's when I need to throw away all my checklists and toolkits  ...  I don't know what to give them when they </a:t>
            </a:r>
          </a:p>
        </p:txBody>
      </p:sp>
      <p:sp>
        <p:nvSpPr>
          <p:cNvPr id="17" name="TextBox 17"/>
          <p:cNvSpPr txBox="1"/>
          <p:nvPr/>
        </p:nvSpPr>
        <p:spPr>
          <a:xfrm>
            <a:off x="8409956" y="6727927"/>
            <a:ext cx="8092244" cy="516890"/>
          </a:xfrm>
          <a:prstGeom prst="rect">
            <a:avLst/>
          </a:prstGeom>
        </p:spPr>
        <p:txBody>
          <a:bodyPr lIns="0" tIns="0" rIns="0" bIns="0" rtlCol="0" anchor="t">
            <a:spAutoFit/>
          </a:bodyPr>
          <a:lstStyle/>
          <a:p>
            <a:pPr algn="ctr">
              <a:lnSpc>
                <a:spcPts val="3639"/>
              </a:lnSpc>
              <a:spcBef>
                <a:spcPct val="0"/>
              </a:spcBef>
            </a:pPr>
            <a:r>
              <a:rPr lang="en-US" sz="2799" i="1" spc="27">
                <a:solidFill>
                  <a:srgbClr val="000000"/>
                </a:solidFill>
                <a:latin typeface="Myriad Light Italics"/>
                <a:ea typeface="Myriad Light Italics"/>
                <a:cs typeface="Myriad Light Italics"/>
                <a:sym typeface="Myriad Light Italics"/>
              </a:rPr>
              <a:t> don't ask for it, and I feel like they're not  ...  and that shows</a:t>
            </a:r>
          </a:p>
        </p:txBody>
      </p:sp>
      <p:sp>
        <p:nvSpPr>
          <p:cNvPr id="18" name="TextBox 18"/>
          <p:cNvSpPr txBox="1"/>
          <p:nvPr/>
        </p:nvSpPr>
        <p:spPr>
          <a:xfrm>
            <a:off x="8409956" y="7197192"/>
            <a:ext cx="8092244" cy="516890"/>
          </a:xfrm>
          <a:prstGeom prst="rect">
            <a:avLst/>
          </a:prstGeom>
        </p:spPr>
        <p:txBody>
          <a:bodyPr lIns="0" tIns="0" rIns="0" bIns="0" rtlCol="0" anchor="t">
            <a:spAutoFit/>
          </a:bodyPr>
          <a:lstStyle/>
          <a:p>
            <a:pPr algn="ctr">
              <a:lnSpc>
                <a:spcPts val="3639"/>
              </a:lnSpc>
              <a:spcBef>
                <a:spcPct val="0"/>
              </a:spcBef>
            </a:pPr>
            <a:r>
              <a:rPr lang="en-US" sz="2799" i="1" spc="27">
                <a:solidFill>
                  <a:srgbClr val="000000"/>
                </a:solidFill>
                <a:latin typeface="Myriad Light Italics"/>
                <a:ea typeface="Myriad Light Italics"/>
                <a:cs typeface="Myriad Light Italics"/>
                <a:sym typeface="Myriad Light Italics"/>
              </a:rPr>
              <a:t>me that they're not ready  ... And  ...   I just  ...  I just tell</a:t>
            </a:r>
          </a:p>
        </p:txBody>
      </p:sp>
      <p:sp>
        <p:nvSpPr>
          <p:cNvPr id="19" name="TextBox 19"/>
          <p:cNvSpPr txBox="1"/>
          <p:nvPr/>
        </p:nvSpPr>
        <p:spPr>
          <a:xfrm>
            <a:off x="8409956" y="7654392"/>
            <a:ext cx="8092244" cy="516890"/>
          </a:xfrm>
          <a:prstGeom prst="rect">
            <a:avLst/>
          </a:prstGeom>
        </p:spPr>
        <p:txBody>
          <a:bodyPr lIns="0" tIns="0" rIns="0" bIns="0" rtlCol="0" anchor="t">
            <a:spAutoFit/>
          </a:bodyPr>
          <a:lstStyle/>
          <a:p>
            <a:pPr algn="ctr">
              <a:lnSpc>
                <a:spcPts val="3639"/>
              </a:lnSpc>
              <a:spcBef>
                <a:spcPct val="0"/>
              </a:spcBef>
            </a:pPr>
            <a:r>
              <a:rPr lang="en-US" sz="2799" i="1" spc="27">
                <a:solidFill>
                  <a:srgbClr val="000000"/>
                </a:solidFill>
                <a:latin typeface="Myriad Light Italics"/>
                <a:ea typeface="Myriad Light Italics"/>
                <a:cs typeface="Myriad Light Italics"/>
                <a:sym typeface="Myriad Light Italics"/>
              </a:rPr>
              <a:t>myself to just show up  ...  I don't know what kind of plant  </a:t>
            </a:r>
          </a:p>
        </p:txBody>
      </p:sp>
      <p:sp>
        <p:nvSpPr>
          <p:cNvPr id="20" name="TextBox 20"/>
          <p:cNvSpPr txBox="1"/>
          <p:nvPr/>
        </p:nvSpPr>
        <p:spPr>
          <a:xfrm>
            <a:off x="8409956" y="8111592"/>
            <a:ext cx="8092244" cy="516890"/>
          </a:xfrm>
          <a:prstGeom prst="rect">
            <a:avLst/>
          </a:prstGeom>
        </p:spPr>
        <p:txBody>
          <a:bodyPr lIns="0" tIns="0" rIns="0" bIns="0" rtlCol="0" anchor="t">
            <a:spAutoFit/>
          </a:bodyPr>
          <a:lstStyle/>
          <a:p>
            <a:pPr algn="ctr">
              <a:lnSpc>
                <a:spcPts val="3639"/>
              </a:lnSpc>
              <a:spcBef>
                <a:spcPct val="0"/>
              </a:spcBef>
            </a:pPr>
            <a:r>
              <a:rPr lang="en-US" sz="2799" i="1" spc="27">
                <a:solidFill>
                  <a:srgbClr val="000000"/>
                </a:solidFill>
                <a:latin typeface="Myriad Light Italics"/>
                <a:ea typeface="Myriad Light Italics"/>
                <a:cs typeface="Myriad Light Italics"/>
                <a:sym typeface="Myriad Light Italics"/>
              </a:rPr>
              <a:t>it will be ... but one day ... we'll sprout.”</a:t>
            </a:r>
          </a:p>
        </p:txBody>
      </p:sp>
      <p:sp>
        <p:nvSpPr>
          <p:cNvPr id="21" name="TextBox 21"/>
          <p:cNvSpPr txBox="1"/>
          <p:nvPr/>
        </p:nvSpPr>
        <p:spPr>
          <a:xfrm>
            <a:off x="8436483" y="3543573"/>
            <a:ext cx="8092244" cy="1888490"/>
          </a:xfrm>
          <a:prstGeom prst="rect">
            <a:avLst/>
          </a:prstGeom>
        </p:spPr>
        <p:txBody>
          <a:bodyPr lIns="0" tIns="0" rIns="0" bIns="0" rtlCol="0" anchor="t">
            <a:spAutoFit/>
          </a:bodyPr>
          <a:lstStyle/>
          <a:p>
            <a:pPr algn="ctr">
              <a:lnSpc>
                <a:spcPts val="3639"/>
              </a:lnSpc>
              <a:spcBef>
                <a:spcPct val="0"/>
              </a:spcBef>
            </a:pPr>
            <a:r>
              <a:rPr lang="en-US" sz="2799" i="1" spc="27">
                <a:solidFill>
                  <a:srgbClr val="000000"/>
                </a:solidFill>
                <a:latin typeface="Myriad Light Italics"/>
                <a:ea typeface="Myriad Light Italics"/>
                <a:cs typeface="Myriad Light Italics"/>
                <a:sym typeface="Myriad Light Italics"/>
              </a:rPr>
              <a:t>For me, one of the most challenging sites-a site where the teachers are, you know, they're struggling, and they lack the resources and the time and the capacity to rest up, get trainings, and do better.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E7F1F1"/>
        </a:solidFill>
        <a:effectLst/>
      </p:bgPr>
    </p:bg>
    <p:spTree>
      <p:nvGrpSpPr>
        <p:cNvPr id="1" name=""/>
        <p:cNvGrpSpPr/>
        <p:nvPr/>
      </p:nvGrpSpPr>
      <p:grpSpPr>
        <a:xfrm>
          <a:off x="0" y="0"/>
          <a:ext cx="0" cy="0"/>
          <a:chOff x="0" y="0"/>
          <a:chExt cx="0" cy="0"/>
        </a:xfrm>
      </p:grpSpPr>
      <p:sp>
        <p:nvSpPr>
          <p:cNvPr id="2" name="Freeform 2"/>
          <p:cNvSpPr/>
          <p:nvPr/>
        </p:nvSpPr>
        <p:spPr>
          <a:xfrm rot="5400000">
            <a:off x="2953021" y="-3699038"/>
            <a:ext cx="12381959" cy="18288000"/>
          </a:xfrm>
          <a:custGeom>
            <a:avLst/>
            <a:gdLst/>
            <a:ahLst/>
            <a:cxnLst/>
            <a:rect l="l" t="t" r="r" b="b"/>
            <a:pathLst>
              <a:path w="12381959" h="18288000">
                <a:moveTo>
                  <a:pt x="0" y="0"/>
                </a:moveTo>
                <a:lnTo>
                  <a:pt x="12381958" y="0"/>
                </a:lnTo>
                <a:lnTo>
                  <a:pt x="12381958" y="18288000"/>
                </a:lnTo>
                <a:lnTo>
                  <a:pt x="0" y="18288000"/>
                </a:lnTo>
                <a:lnTo>
                  <a:pt x="0" y="0"/>
                </a:lnTo>
                <a:close/>
              </a:path>
            </a:pathLst>
          </a:custGeom>
          <a:blipFill>
            <a:blip r:embed="rId3"/>
            <a:stretch>
              <a:fillRect l="-7104" r="-7104"/>
            </a:stretch>
          </a:blipFill>
        </p:spPr>
        <p:txBody>
          <a:bodyPr/>
          <a:lstStyle/>
          <a:p>
            <a:endParaRPr lang="en-US"/>
          </a:p>
        </p:txBody>
      </p:sp>
      <p:grpSp>
        <p:nvGrpSpPr>
          <p:cNvPr id="3" name="Group 3"/>
          <p:cNvGrpSpPr/>
          <p:nvPr/>
        </p:nvGrpSpPr>
        <p:grpSpPr>
          <a:xfrm>
            <a:off x="1028700" y="1028700"/>
            <a:ext cx="16230600" cy="8229600"/>
            <a:chOff x="0" y="0"/>
            <a:chExt cx="4274726" cy="2167467"/>
          </a:xfrm>
        </p:grpSpPr>
        <p:sp>
          <p:nvSpPr>
            <p:cNvPr id="4" name="Freeform 4"/>
            <p:cNvSpPr/>
            <p:nvPr/>
          </p:nvSpPr>
          <p:spPr>
            <a:xfrm>
              <a:off x="0" y="0"/>
              <a:ext cx="4274726" cy="2167467"/>
            </a:xfrm>
            <a:custGeom>
              <a:avLst/>
              <a:gdLst/>
              <a:ahLst/>
              <a:cxnLst/>
              <a:rect l="l" t="t" r="r" b="b"/>
              <a:pathLst>
                <a:path w="4274726" h="2167467">
                  <a:moveTo>
                    <a:pt x="0" y="0"/>
                  </a:moveTo>
                  <a:lnTo>
                    <a:pt x="4274726" y="0"/>
                  </a:lnTo>
                  <a:lnTo>
                    <a:pt x="4274726" y="2167467"/>
                  </a:lnTo>
                  <a:lnTo>
                    <a:pt x="0" y="2167467"/>
                  </a:lnTo>
                  <a:close/>
                </a:path>
              </a:pathLst>
            </a:custGeom>
            <a:solidFill>
              <a:srgbClr val="FFFFFF"/>
            </a:solidFill>
          </p:spPr>
          <p:txBody>
            <a:bodyPr/>
            <a:lstStyle/>
            <a:p>
              <a:endParaRPr lang="en-US"/>
            </a:p>
          </p:txBody>
        </p:sp>
        <p:sp>
          <p:nvSpPr>
            <p:cNvPr id="5" name="TextBox 5"/>
            <p:cNvSpPr txBox="1"/>
            <p:nvPr/>
          </p:nvSpPr>
          <p:spPr>
            <a:xfrm>
              <a:off x="0" y="-28575"/>
              <a:ext cx="4274726" cy="2196042"/>
            </a:xfrm>
            <a:prstGeom prst="rect">
              <a:avLst/>
            </a:prstGeom>
          </p:spPr>
          <p:txBody>
            <a:bodyPr lIns="50800" tIns="50800" rIns="50800" bIns="50800" rtlCol="0" anchor="ctr"/>
            <a:lstStyle/>
            <a:p>
              <a:pPr algn="ctr">
                <a:lnSpc>
                  <a:spcPts val="3088"/>
                </a:lnSpc>
              </a:pPr>
              <a:endParaRPr/>
            </a:p>
          </p:txBody>
        </p:sp>
      </p:grpSp>
      <p:sp>
        <p:nvSpPr>
          <p:cNvPr id="6" name="TextBox 6"/>
          <p:cNvSpPr txBox="1"/>
          <p:nvPr/>
        </p:nvSpPr>
        <p:spPr>
          <a:xfrm>
            <a:off x="1631890" y="1503846"/>
            <a:ext cx="7897682" cy="990400"/>
          </a:xfrm>
          <a:prstGeom prst="rect">
            <a:avLst/>
          </a:prstGeom>
        </p:spPr>
        <p:txBody>
          <a:bodyPr lIns="0" tIns="0" rIns="0" bIns="0" rtlCol="0" anchor="t">
            <a:spAutoFit/>
          </a:bodyPr>
          <a:lstStyle/>
          <a:p>
            <a:pPr algn="l">
              <a:lnSpc>
                <a:spcPts val="6992"/>
              </a:lnSpc>
            </a:pPr>
            <a:r>
              <a:rPr lang="en-US" sz="5589" spc="-61">
                <a:solidFill>
                  <a:srgbClr val="000000"/>
                </a:solidFill>
                <a:latin typeface="Myriad"/>
                <a:ea typeface="Myriad"/>
                <a:cs typeface="Myriad"/>
                <a:sym typeface="Myriad"/>
              </a:rPr>
              <a:t>KEY FINDINGS</a:t>
            </a:r>
          </a:p>
        </p:txBody>
      </p:sp>
      <p:sp>
        <p:nvSpPr>
          <p:cNvPr id="7" name="TextBox 7"/>
          <p:cNvSpPr txBox="1"/>
          <p:nvPr/>
        </p:nvSpPr>
        <p:spPr>
          <a:xfrm>
            <a:off x="1631890" y="4134108"/>
            <a:ext cx="8795338" cy="7654925"/>
          </a:xfrm>
          <a:prstGeom prst="rect">
            <a:avLst/>
          </a:prstGeom>
        </p:spPr>
        <p:txBody>
          <a:bodyPr lIns="0" tIns="0" rIns="0" bIns="0" rtlCol="0" anchor="t">
            <a:spAutoFit/>
          </a:bodyPr>
          <a:lstStyle/>
          <a:p>
            <a:pPr algn="l">
              <a:lnSpc>
                <a:spcPts val="2874"/>
              </a:lnSpc>
            </a:pPr>
            <a:r>
              <a:rPr lang="en-US" sz="2499" spc="-27">
                <a:solidFill>
                  <a:srgbClr val="000000"/>
                </a:solidFill>
                <a:latin typeface="Myriad Light"/>
                <a:ea typeface="Myriad Light"/>
                <a:cs typeface="Myriad Light"/>
                <a:sym typeface="Myriad Light"/>
              </a:rPr>
              <a:t>Reflective supervision was noted as the primary structure supporting the work, though the effectiveness varied. </a:t>
            </a:r>
          </a:p>
          <a:p>
            <a:pPr marL="539749" lvl="1" indent="-269875" algn="l">
              <a:lnSpc>
                <a:spcPts val="2874"/>
              </a:lnSpc>
              <a:buFont typeface="Arial"/>
              <a:buChar char="•"/>
            </a:pPr>
            <a:r>
              <a:rPr lang="en-US" sz="2499" spc="-27">
                <a:solidFill>
                  <a:srgbClr val="000000"/>
                </a:solidFill>
                <a:latin typeface="Myriad Light"/>
                <a:ea typeface="Myriad Light"/>
                <a:cs typeface="Myriad Light"/>
                <a:sym typeface="Myriad Light"/>
              </a:rPr>
              <a:t>Across groups, reflective supervision was noted as effective when supervisors emphasize that holding consultee personal stress is “the work” (even if metrics/eval disagree).</a:t>
            </a:r>
          </a:p>
          <a:p>
            <a:pPr algn="l">
              <a:lnSpc>
                <a:spcPts val="2874"/>
              </a:lnSpc>
            </a:pPr>
            <a:endParaRPr lang="en-US" sz="2499" spc="-27">
              <a:solidFill>
                <a:srgbClr val="000000"/>
              </a:solidFill>
              <a:latin typeface="Myriad Light"/>
              <a:ea typeface="Myriad Light"/>
              <a:cs typeface="Myriad Light"/>
              <a:sym typeface="Myriad Light"/>
            </a:endParaRPr>
          </a:p>
          <a:p>
            <a:pPr algn="l">
              <a:lnSpc>
                <a:spcPts val="2874"/>
              </a:lnSpc>
            </a:pPr>
            <a:r>
              <a:rPr lang="en-US" sz="2499" spc="-27">
                <a:solidFill>
                  <a:srgbClr val="000000"/>
                </a:solidFill>
                <a:latin typeface="Myriad Light"/>
                <a:ea typeface="Myriad Light"/>
                <a:cs typeface="Myriad Light"/>
                <a:sym typeface="Myriad Light"/>
              </a:rPr>
              <a:t>IECMHC training was </a:t>
            </a:r>
            <a:r>
              <a:rPr lang="en-US" sz="2499" spc="-27">
                <a:solidFill>
                  <a:srgbClr val="000000"/>
                </a:solidFill>
                <a:latin typeface="Myriad"/>
                <a:ea typeface="Myriad"/>
                <a:cs typeface="Myriad"/>
                <a:sym typeface="Myriad"/>
              </a:rPr>
              <a:t>NOT</a:t>
            </a:r>
            <a:r>
              <a:rPr lang="en-US" sz="2499" spc="-27">
                <a:solidFill>
                  <a:srgbClr val="000000"/>
                </a:solidFill>
                <a:latin typeface="Myriad Light"/>
                <a:ea typeface="Myriad Light"/>
                <a:cs typeface="Myriad Light"/>
                <a:sym typeface="Myriad Light"/>
              </a:rPr>
              <a:t> noted as a source of support or preparation.</a:t>
            </a:r>
          </a:p>
          <a:p>
            <a:pPr algn="l">
              <a:lnSpc>
                <a:spcPts val="2874"/>
              </a:lnSpc>
            </a:pPr>
            <a:endParaRPr lang="en-US" sz="2499" spc="-27">
              <a:solidFill>
                <a:srgbClr val="000000"/>
              </a:solidFill>
              <a:latin typeface="Myriad Light"/>
              <a:ea typeface="Myriad Light"/>
              <a:cs typeface="Myriad Light"/>
              <a:sym typeface="Myriad Light"/>
            </a:endParaRPr>
          </a:p>
          <a:p>
            <a:pPr algn="l">
              <a:lnSpc>
                <a:spcPts val="2874"/>
              </a:lnSpc>
            </a:pPr>
            <a:r>
              <a:rPr lang="en-US" sz="2499" spc="-27">
                <a:solidFill>
                  <a:srgbClr val="000000"/>
                </a:solidFill>
                <a:latin typeface="Myriad Light"/>
                <a:ea typeface="Myriad Light"/>
                <a:cs typeface="Myriad Light"/>
                <a:sym typeface="Myriad Light"/>
              </a:rPr>
              <a:t>Instead, consultants leaned on </a:t>
            </a:r>
          </a:p>
          <a:p>
            <a:pPr marL="539749" lvl="1" indent="-269875" algn="l">
              <a:lnSpc>
                <a:spcPts val="2874"/>
              </a:lnSpc>
              <a:buFont typeface="Arial"/>
              <a:buChar char="•"/>
            </a:pPr>
            <a:r>
              <a:rPr lang="en-US" sz="2499" spc="-27">
                <a:solidFill>
                  <a:srgbClr val="000000"/>
                </a:solidFill>
                <a:latin typeface="Myriad Light"/>
                <a:ea typeface="Myriad Light"/>
                <a:cs typeface="Myriad Light"/>
                <a:sym typeface="Myriad Light"/>
              </a:rPr>
              <a:t>Their own personal background experiences</a:t>
            </a:r>
          </a:p>
          <a:p>
            <a:pPr marL="539749" lvl="1" indent="-269875" algn="l">
              <a:lnSpc>
                <a:spcPts val="2874"/>
              </a:lnSpc>
              <a:buFont typeface="Arial"/>
              <a:buChar char="•"/>
            </a:pPr>
            <a:r>
              <a:rPr lang="en-US" sz="2499" spc="-27">
                <a:solidFill>
                  <a:srgbClr val="000000"/>
                </a:solidFill>
                <a:latin typeface="Myriad Light"/>
                <a:ea typeface="Myriad Light"/>
                <a:cs typeface="Myriad Light"/>
                <a:sym typeface="Myriad Light"/>
              </a:rPr>
              <a:t>Embodied practices</a:t>
            </a:r>
          </a:p>
          <a:p>
            <a:pPr marL="539749" lvl="1" indent="-269875" algn="l">
              <a:lnSpc>
                <a:spcPts val="2874"/>
              </a:lnSpc>
              <a:buFont typeface="Arial"/>
              <a:buChar char="•"/>
            </a:pPr>
            <a:r>
              <a:rPr lang="en-US" sz="2499" spc="-27">
                <a:solidFill>
                  <a:srgbClr val="000000"/>
                </a:solidFill>
                <a:latin typeface="Myriad Light"/>
                <a:ea typeface="Myriad Light"/>
                <a:cs typeface="Myriad Light"/>
                <a:sym typeface="Myriad Light"/>
              </a:rPr>
              <a:t>Spiritual practices </a:t>
            </a:r>
          </a:p>
          <a:p>
            <a:pPr marL="539749" lvl="1" indent="-269875" algn="l">
              <a:lnSpc>
                <a:spcPts val="2874"/>
              </a:lnSpc>
              <a:buFont typeface="Arial"/>
              <a:buChar char="•"/>
            </a:pPr>
            <a:r>
              <a:rPr lang="en-US" sz="2499" spc="-27">
                <a:solidFill>
                  <a:srgbClr val="000000"/>
                </a:solidFill>
                <a:latin typeface="Myriad Light"/>
                <a:ea typeface="Myriad Light"/>
                <a:cs typeface="Myriad Light"/>
                <a:sym typeface="Myriad Light"/>
              </a:rPr>
              <a:t>Experiential supports</a:t>
            </a:r>
          </a:p>
          <a:p>
            <a:pPr algn="l">
              <a:lnSpc>
                <a:spcPts val="2874"/>
              </a:lnSpc>
            </a:pPr>
            <a:endParaRPr lang="en-US" sz="2499" spc="-27">
              <a:solidFill>
                <a:srgbClr val="000000"/>
              </a:solidFill>
              <a:latin typeface="Myriad Light"/>
              <a:ea typeface="Myriad Light"/>
              <a:cs typeface="Myriad Light"/>
              <a:sym typeface="Myriad Light"/>
            </a:endParaRPr>
          </a:p>
          <a:p>
            <a:pPr algn="l">
              <a:lnSpc>
                <a:spcPts val="2874"/>
              </a:lnSpc>
            </a:pPr>
            <a:endParaRPr lang="en-US" sz="2499" spc="-27">
              <a:solidFill>
                <a:srgbClr val="000000"/>
              </a:solidFill>
              <a:latin typeface="Myriad Light"/>
              <a:ea typeface="Myriad Light"/>
              <a:cs typeface="Myriad Light"/>
              <a:sym typeface="Myriad Light"/>
            </a:endParaRPr>
          </a:p>
          <a:p>
            <a:pPr algn="l">
              <a:lnSpc>
                <a:spcPts val="2874"/>
              </a:lnSpc>
            </a:pPr>
            <a:endParaRPr lang="en-US" sz="2499" spc="-27">
              <a:solidFill>
                <a:srgbClr val="000000"/>
              </a:solidFill>
              <a:latin typeface="Myriad Light"/>
              <a:ea typeface="Myriad Light"/>
              <a:cs typeface="Myriad Light"/>
              <a:sym typeface="Myriad Light"/>
            </a:endParaRPr>
          </a:p>
          <a:p>
            <a:pPr algn="l">
              <a:lnSpc>
                <a:spcPts val="2874"/>
              </a:lnSpc>
            </a:pPr>
            <a:endParaRPr lang="en-US" sz="2499" spc="-27">
              <a:solidFill>
                <a:srgbClr val="000000"/>
              </a:solidFill>
              <a:latin typeface="Myriad Light"/>
              <a:ea typeface="Myriad Light"/>
              <a:cs typeface="Myriad Light"/>
              <a:sym typeface="Myriad Light"/>
            </a:endParaRPr>
          </a:p>
          <a:p>
            <a:pPr algn="l">
              <a:lnSpc>
                <a:spcPts val="2874"/>
              </a:lnSpc>
            </a:pPr>
            <a:endParaRPr lang="en-US" sz="2499" spc="-27">
              <a:solidFill>
                <a:srgbClr val="000000"/>
              </a:solidFill>
              <a:latin typeface="Myriad Light"/>
              <a:ea typeface="Myriad Light"/>
              <a:cs typeface="Myriad Light"/>
              <a:sym typeface="Myriad Light"/>
            </a:endParaRPr>
          </a:p>
          <a:p>
            <a:pPr algn="l">
              <a:lnSpc>
                <a:spcPts val="2874"/>
              </a:lnSpc>
            </a:pPr>
            <a:endParaRPr lang="en-US" sz="2499" spc="-27">
              <a:solidFill>
                <a:srgbClr val="000000"/>
              </a:solidFill>
              <a:latin typeface="Myriad Light"/>
              <a:ea typeface="Myriad Light"/>
              <a:cs typeface="Myriad Light"/>
              <a:sym typeface="Myriad Light"/>
            </a:endParaRPr>
          </a:p>
          <a:p>
            <a:pPr algn="l">
              <a:lnSpc>
                <a:spcPts val="2874"/>
              </a:lnSpc>
            </a:pPr>
            <a:endParaRPr lang="en-US" sz="2499" spc="-27">
              <a:solidFill>
                <a:srgbClr val="000000"/>
              </a:solidFill>
              <a:latin typeface="Myriad Light"/>
              <a:ea typeface="Myriad Light"/>
              <a:cs typeface="Myriad Light"/>
              <a:sym typeface="Myriad Light"/>
            </a:endParaRPr>
          </a:p>
          <a:p>
            <a:pPr algn="l">
              <a:lnSpc>
                <a:spcPts val="2874"/>
              </a:lnSpc>
            </a:pPr>
            <a:endParaRPr lang="en-US" sz="2499" spc="-27">
              <a:solidFill>
                <a:srgbClr val="000000"/>
              </a:solidFill>
              <a:latin typeface="Myriad Light"/>
              <a:ea typeface="Myriad Light"/>
              <a:cs typeface="Myriad Light"/>
              <a:sym typeface="Myriad Light"/>
            </a:endParaRPr>
          </a:p>
        </p:txBody>
      </p:sp>
      <p:sp>
        <p:nvSpPr>
          <p:cNvPr id="8" name="Freeform 8"/>
          <p:cNvSpPr/>
          <p:nvPr/>
        </p:nvSpPr>
        <p:spPr>
          <a:xfrm>
            <a:off x="697385" y="697385"/>
            <a:ext cx="934505" cy="934505"/>
          </a:xfrm>
          <a:custGeom>
            <a:avLst/>
            <a:gdLst/>
            <a:ahLst/>
            <a:cxnLst/>
            <a:rect l="l" t="t" r="r" b="b"/>
            <a:pathLst>
              <a:path w="934505" h="934505">
                <a:moveTo>
                  <a:pt x="0" y="0"/>
                </a:moveTo>
                <a:lnTo>
                  <a:pt x="934505" y="0"/>
                </a:lnTo>
                <a:lnTo>
                  <a:pt x="934505" y="934505"/>
                </a:lnTo>
                <a:lnTo>
                  <a:pt x="0" y="93450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9" name="TextBox 9"/>
          <p:cNvSpPr txBox="1"/>
          <p:nvPr/>
        </p:nvSpPr>
        <p:spPr>
          <a:xfrm>
            <a:off x="959428" y="774312"/>
            <a:ext cx="410420" cy="675877"/>
          </a:xfrm>
          <a:prstGeom prst="rect">
            <a:avLst/>
          </a:prstGeom>
        </p:spPr>
        <p:txBody>
          <a:bodyPr lIns="0" tIns="0" rIns="0" bIns="0" rtlCol="0" anchor="t">
            <a:spAutoFit/>
          </a:bodyPr>
          <a:lstStyle/>
          <a:p>
            <a:pPr marL="0" lvl="0" indent="0" algn="ctr">
              <a:lnSpc>
                <a:spcPts val="4893"/>
              </a:lnSpc>
              <a:spcBef>
                <a:spcPct val="0"/>
              </a:spcBef>
            </a:pPr>
            <a:r>
              <a:rPr lang="en-US" sz="3764" spc="37">
                <a:solidFill>
                  <a:srgbClr val="000000"/>
                </a:solidFill>
                <a:latin typeface="Myriad"/>
                <a:ea typeface="Myriad"/>
                <a:cs typeface="Myriad"/>
                <a:sym typeface="Myriad"/>
              </a:rPr>
              <a:t>4</a:t>
            </a:r>
          </a:p>
        </p:txBody>
      </p:sp>
      <p:sp>
        <p:nvSpPr>
          <p:cNvPr id="10" name="TextBox 10"/>
          <p:cNvSpPr txBox="1"/>
          <p:nvPr/>
        </p:nvSpPr>
        <p:spPr>
          <a:xfrm>
            <a:off x="1631890" y="2773578"/>
            <a:ext cx="8589988" cy="865244"/>
          </a:xfrm>
          <a:prstGeom prst="rect">
            <a:avLst/>
          </a:prstGeom>
        </p:spPr>
        <p:txBody>
          <a:bodyPr lIns="0" tIns="0" rIns="0" bIns="0" rtlCol="0" anchor="t">
            <a:spAutoFit/>
          </a:bodyPr>
          <a:lstStyle/>
          <a:p>
            <a:pPr algn="l">
              <a:lnSpc>
                <a:spcPts val="3172"/>
              </a:lnSpc>
            </a:pPr>
            <a:r>
              <a:rPr lang="en-US" sz="2758" spc="-30">
                <a:solidFill>
                  <a:srgbClr val="000000"/>
                </a:solidFill>
                <a:latin typeface="Myriad"/>
                <a:ea typeface="Myriad"/>
                <a:cs typeface="Myriad"/>
                <a:sym typeface="Myriad"/>
              </a:rPr>
              <a:t>WHAT TRAINING, SUPPORTS, OR PRACTICES HAVE BEEN </a:t>
            </a:r>
            <a:r>
              <a:rPr lang="en-US" sz="2758" b="1" u="sng" spc="-30">
                <a:solidFill>
                  <a:srgbClr val="000000"/>
                </a:solidFill>
                <a:latin typeface="Myriad Bold"/>
                <a:ea typeface="Myriad Bold"/>
                <a:cs typeface="Myriad Bold"/>
                <a:sym typeface="Myriad Bold"/>
              </a:rPr>
              <a:t>HELPFUL</a:t>
            </a:r>
            <a:r>
              <a:rPr lang="en-US" sz="2758" spc="-30">
                <a:solidFill>
                  <a:srgbClr val="000000"/>
                </a:solidFill>
                <a:latin typeface="Myriad"/>
                <a:ea typeface="Myriad"/>
                <a:cs typeface="Myriad"/>
                <a:sym typeface="Myriad"/>
              </a:rPr>
              <a:t> FOR CONSULTANTS, AND </a:t>
            </a:r>
            <a:r>
              <a:rPr lang="en-US" sz="2758" b="1" u="sng" spc="-30">
                <a:solidFill>
                  <a:srgbClr val="000000"/>
                </a:solidFill>
                <a:latin typeface="Myriad Bold"/>
                <a:ea typeface="Myriad Bold"/>
                <a:cs typeface="Myriad Bold"/>
                <a:sym typeface="Myriad Bold"/>
              </a:rPr>
              <a:t>WHAT IS MISSING? </a:t>
            </a:r>
          </a:p>
        </p:txBody>
      </p:sp>
      <p:grpSp>
        <p:nvGrpSpPr>
          <p:cNvPr id="11" name="Group 11"/>
          <p:cNvGrpSpPr/>
          <p:nvPr/>
        </p:nvGrpSpPr>
        <p:grpSpPr>
          <a:xfrm>
            <a:off x="10970161" y="1325491"/>
            <a:ext cx="5771230" cy="7632478"/>
            <a:chOff x="0" y="0"/>
            <a:chExt cx="1519995" cy="2010200"/>
          </a:xfrm>
        </p:grpSpPr>
        <p:sp>
          <p:nvSpPr>
            <p:cNvPr id="12" name="Freeform 12"/>
            <p:cNvSpPr/>
            <p:nvPr/>
          </p:nvSpPr>
          <p:spPr>
            <a:xfrm>
              <a:off x="0" y="0"/>
              <a:ext cx="1519995" cy="2010200"/>
            </a:xfrm>
            <a:custGeom>
              <a:avLst/>
              <a:gdLst/>
              <a:ahLst/>
              <a:cxnLst/>
              <a:rect l="l" t="t" r="r" b="b"/>
              <a:pathLst>
                <a:path w="1519995" h="2010200">
                  <a:moveTo>
                    <a:pt x="0" y="0"/>
                  </a:moveTo>
                  <a:lnTo>
                    <a:pt x="1519995" y="0"/>
                  </a:lnTo>
                  <a:lnTo>
                    <a:pt x="1519995" y="2010200"/>
                  </a:lnTo>
                  <a:lnTo>
                    <a:pt x="0" y="2010200"/>
                  </a:lnTo>
                  <a:close/>
                </a:path>
              </a:pathLst>
            </a:custGeom>
            <a:solidFill>
              <a:srgbClr val="BFD2BA"/>
            </a:solidFill>
          </p:spPr>
          <p:txBody>
            <a:bodyPr/>
            <a:lstStyle/>
            <a:p>
              <a:endParaRPr lang="en-US"/>
            </a:p>
          </p:txBody>
        </p:sp>
        <p:sp>
          <p:nvSpPr>
            <p:cNvPr id="13" name="TextBox 13"/>
            <p:cNvSpPr txBox="1"/>
            <p:nvPr/>
          </p:nvSpPr>
          <p:spPr>
            <a:xfrm>
              <a:off x="0" y="-76200"/>
              <a:ext cx="1519995" cy="2086400"/>
            </a:xfrm>
            <a:prstGeom prst="rect">
              <a:avLst/>
            </a:prstGeom>
          </p:spPr>
          <p:txBody>
            <a:bodyPr lIns="50800" tIns="50800" rIns="50800" bIns="50800" rtlCol="0" anchor="ctr"/>
            <a:lstStyle/>
            <a:p>
              <a:pPr algn="l">
                <a:lnSpc>
                  <a:spcPts val="3088"/>
                </a:lnSpc>
              </a:pPr>
              <a:endParaRPr/>
            </a:p>
          </p:txBody>
        </p:sp>
      </p:grpSp>
      <p:sp>
        <p:nvSpPr>
          <p:cNvPr id="14" name="Freeform 14"/>
          <p:cNvSpPr/>
          <p:nvPr/>
        </p:nvSpPr>
        <p:spPr>
          <a:xfrm>
            <a:off x="11312793" y="1542816"/>
            <a:ext cx="5085966" cy="7201368"/>
          </a:xfrm>
          <a:custGeom>
            <a:avLst/>
            <a:gdLst/>
            <a:ahLst/>
            <a:cxnLst/>
            <a:rect l="l" t="t" r="r" b="b"/>
            <a:pathLst>
              <a:path w="5085966" h="7201368">
                <a:moveTo>
                  <a:pt x="0" y="0"/>
                </a:moveTo>
                <a:lnTo>
                  <a:pt x="5085966" y="0"/>
                </a:lnTo>
                <a:lnTo>
                  <a:pt x="5085966" y="7201368"/>
                </a:lnTo>
                <a:lnTo>
                  <a:pt x="0" y="720136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5" name="TextBox 15"/>
          <p:cNvSpPr txBox="1"/>
          <p:nvPr/>
        </p:nvSpPr>
        <p:spPr>
          <a:xfrm>
            <a:off x="11443948" y="1891800"/>
            <a:ext cx="4823656" cy="6480810"/>
          </a:xfrm>
          <a:prstGeom prst="rect">
            <a:avLst/>
          </a:prstGeom>
        </p:spPr>
        <p:txBody>
          <a:bodyPr lIns="0" tIns="0" rIns="0" bIns="0" rtlCol="0" anchor="t">
            <a:spAutoFit/>
          </a:bodyPr>
          <a:lstStyle/>
          <a:p>
            <a:pPr algn="ctr">
              <a:lnSpc>
                <a:spcPts val="2400"/>
              </a:lnSpc>
            </a:pPr>
            <a:r>
              <a:rPr lang="en-US" sz="2400" i="1" spc="24">
                <a:solidFill>
                  <a:srgbClr val="000000"/>
                </a:solidFill>
                <a:latin typeface="Myriad Light Italics"/>
                <a:ea typeface="Myriad Light Italics"/>
                <a:cs typeface="Myriad Light Italics"/>
                <a:sym typeface="Myriad Light Italics"/>
              </a:rPr>
              <a:t>“I think that we were not super </a:t>
            </a:r>
          </a:p>
          <a:p>
            <a:pPr algn="ctr">
              <a:lnSpc>
                <a:spcPts val="2400"/>
              </a:lnSpc>
            </a:pPr>
            <a:r>
              <a:rPr lang="en-US" sz="2400" i="1" spc="24">
                <a:solidFill>
                  <a:srgbClr val="000000"/>
                </a:solidFill>
                <a:latin typeface="Myriad Light Italics"/>
                <a:ea typeface="Myriad Light Italics"/>
                <a:cs typeface="Myriad Light Italics"/>
                <a:sym typeface="Myriad Light Italics"/>
              </a:rPr>
              <a:t>prepared for how many of the teachers had their own personal traumas to process. I'm still seeing teachers bringing that same type of trauma history and stress that they're experiencing.”</a:t>
            </a:r>
          </a:p>
          <a:p>
            <a:pPr algn="ctr">
              <a:lnSpc>
                <a:spcPts val="2400"/>
              </a:lnSpc>
            </a:pPr>
            <a:endParaRPr lang="en-US" sz="2400" i="1" spc="24">
              <a:solidFill>
                <a:srgbClr val="000000"/>
              </a:solidFill>
              <a:latin typeface="Myriad Light Italics"/>
              <a:ea typeface="Myriad Light Italics"/>
              <a:cs typeface="Myriad Light Italics"/>
              <a:sym typeface="Myriad Light Italics"/>
            </a:endParaRPr>
          </a:p>
          <a:p>
            <a:pPr algn="ctr">
              <a:lnSpc>
                <a:spcPts val="2400"/>
              </a:lnSpc>
            </a:pPr>
            <a:r>
              <a:rPr lang="en-US" sz="2400" i="1" spc="24">
                <a:solidFill>
                  <a:srgbClr val="000000"/>
                </a:solidFill>
                <a:latin typeface="Myriad Light Italics"/>
                <a:ea typeface="Myriad Light Italics"/>
                <a:cs typeface="Myriad Light Italics"/>
                <a:sym typeface="Myriad Light Italics"/>
              </a:rPr>
              <a:t>“I feel like I've been more tapping into support, like prayers and chants, especially when I know it's a challenging classroom or challenging teacher and that helps me stay grounded. Also, I'm acknowledging my ancestors and asking for help.”</a:t>
            </a:r>
          </a:p>
          <a:p>
            <a:pPr algn="ctr">
              <a:lnSpc>
                <a:spcPts val="2400"/>
              </a:lnSpc>
            </a:pPr>
            <a:endParaRPr lang="en-US" sz="2400" i="1" spc="24">
              <a:solidFill>
                <a:srgbClr val="000000"/>
              </a:solidFill>
              <a:latin typeface="Myriad Light Italics"/>
              <a:ea typeface="Myriad Light Italics"/>
              <a:cs typeface="Myriad Light Italics"/>
              <a:sym typeface="Myriad Light Italics"/>
            </a:endParaRPr>
          </a:p>
          <a:p>
            <a:pPr algn="ctr">
              <a:lnSpc>
                <a:spcPts val="2400"/>
              </a:lnSpc>
            </a:pPr>
            <a:r>
              <a:rPr lang="en-US" sz="2400" i="1" spc="24">
                <a:solidFill>
                  <a:srgbClr val="000000"/>
                </a:solidFill>
                <a:latin typeface="Myriad Light Italics"/>
                <a:ea typeface="Myriad Light Italics"/>
                <a:cs typeface="Myriad Light Italics"/>
                <a:sym typeface="Myriad Light Italics"/>
              </a:rPr>
              <a:t>“Something that my program director always reminds me, that when I feel unsure what to do is that I'm sowing seeds….and I just, I just tell myself to just show up. I don't know what kind of plant it will be, but one day we'll sprout.”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a:off x="2953021" y="-3699038"/>
            <a:ext cx="12381959" cy="18288000"/>
          </a:xfrm>
          <a:custGeom>
            <a:avLst/>
            <a:gdLst/>
            <a:ahLst/>
            <a:cxnLst/>
            <a:rect l="l" t="t" r="r" b="b"/>
            <a:pathLst>
              <a:path w="12381959" h="18288000">
                <a:moveTo>
                  <a:pt x="0" y="0"/>
                </a:moveTo>
                <a:lnTo>
                  <a:pt x="12381958" y="0"/>
                </a:lnTo>
                <a:lnTo>
                  <a:pt x="12381958" y="18288000"/>
                </a:lnTo>
                <a:lnTo>
                  <a:pt x="0" y="18288000"/>
                </a:lnTo>
                <a:lnTo>
                  <a:pt x="0" y="0"/>
                </a:lnTo>
                <a:close/>
              </a:path>
            </a:pathLst>
          </a:custGeom>
          <a:blipFill>
            <a:blip r:embed="rId3"/>
            <a:stretch>
              <a:fillRect l="-7104" r="-7104"/>
            </a:stretch>
          </a:blipFill>
        </p:spPr>
        <p:txBody>
          <a:bodyPr/>
          <a:lstStyle/>
          <a:p>
            <a:endParaRPr lang="en-US"/>
          </a:p>
        </p:txBody>
      </p:sp>
      <p:grpSp>
        <p:nvGrpSpPr>
          <p:cNvPr id="3" name="Group 3"/>
          <p:cNvGrpSpPr/>
          <p:nvPr/>
        </p:nvGrpSpPr>
        <p:grpSpPr>
          <a:xfrm>
            <a:off x="1028700" y="1028700"/>
            <a:ext cx="16230600" cy="8229600"/>
            <a:chOff x="0" y="0"/>
            <a:chExt cx="4274726" cy="2167467"/>
          </a:xfrm>
        </p:grpSpPr>
        <p:sp>
          <p:nvSpPr>
            <p:cNvPr id="4" name="Freeform 4"/>
            <p:cNvSpPr/>
            <p:nvPr/>
          </p:nvSpPr>
          <p:spPr>
            <a:xfrm>
              <a:off x="0" y="0"/>
              <a:ext cx="4274726" cy="2167467"/>
            </a:xfrm>
            <a:custGeom>
              <a:avLst/>
              <a:gdLst/>
              <a:ahLst/>
              <a:cxnLst/>
              <a:rect l="l" t="t" r="r" b="b"/>
              <a:pathLst>
                <a:path w="4274726" h="2167467">
                  <a:moveTo>
                    <a:pt x="0" y="0"/>
                  </a:moveTo>
                  <a:lnTo>
                    <a:pt x="4274726" y="0"/>
                  </a:lnTo>
                  <a:lnTo>
                    <a:pt x="4274726" y="2167467"/>
                  </a:lnTo>
                  <a:lnTo>
                    <a:pt x="0" y="2167467"/>
                  </a:lnTo>
                  <a:close/>
                </a:path>
              </a:pathLst>
            </a:custGeom>
            <a:solidFill>
              <a:srgbClr val="FFFFFF"/>
            </a:solidFill>
          </p:spPr>
          <p:txBody>
            <a:bodyPr/>
            <a:lstStyle/>
            <a:p>
              <a:endParaRPr lang="en-US"/>
            </a:p>
          </p:txBody>
        </p:sp>
        <p:sp>
          <p:nvSpPr>
            <p:cNvPr id="5" name="TextBox 5"/>
            <p:cNvSpPr txBox="1"/>
            <p:nvPr/>
          </p:nvSpPr>
          <p:spPr>
            <a:xfrm>
              <a:off x="0" y="-76200"/>
              <a:ext cx="4274726" cy="2243667"/>
            </a:xfrm>
            <a:prstGeom prst="rect">
              <a:avLst/>
            </a:prstGeom>
          </p:spPr>
          <p:txBody>
            <a:bodyPr lIns="50800" tIns="50800" rIns="50800" bIns="50800" rtlCol="0" anchor="ctr"/>
            <a:lstStyle/>
            <a:p>
              <a:pPr algn="ctr">
                <a:lnSpc>
                  <a:spcPts val="3088"/>
                </a:lnSpc>
              </a:pPr>
              <a:endParaRPr/>
            </a:p>
          </p:txBody>
        </p:sp>
      </p:grpSp>
      <p:sp>
        <p:nvSpPr>
          <p:cNvPr id="6" name="TextBox 6"/>
          <p:cNvSpPr txBox="1"/>
          <p:nvPr/>
        </p:nvSpPr>
        <p:spPr>
          <a:xfrm>
            <a:off x="1028700" y="2390161"/>
            <a:ext cx="16230600" cy="2879724"/>
          </a:xfrm>
          <a:prstGeom prst="rect">
            <a:avLst/>
          </a:prstGeom>
        </p:spPr>
        <p:txBody>
          <a:bodyPr lIns="0" tIns="0" rIns="0" bIns="0" rtlCol="0" anchor="t">
            <a:spAutoFit/>
          </a:bodyPr>
          <a:lstStyle/>
          <a:p>
            <a:pPr algn="ctr">
              <a:lnSpc>
                <a:spcPts val="10399"/>
              </a:lnSpc>
            </a:pPr>
            <a:r>
              <a:rPr lang="en-US" sz="9999">
                <a:solidFill>
                  <a:srgbClr val="000000"/>
                </a:solidFill>
                <a:latin typeface="Myriad"/>
                <a:ea typeface="Myriad"/>
                <a:cs typeface="Myriad"/>
                <a:sym typeface="Myriad"/>
              </a:rPr>
              <a:t>LISTENING TO IECMH CONSULTANTS </a:t>
            </a:r>
          </a:p>
        </p:txBody>
      </p:sp>
      <p:sp>
        <p:nvSpPr>
          <p:cNvPr id="7" name="TextBox 7"/>
          <p:cNvSpPr txBox="1"/>
          <p:nvPr/>
        </p:nvSpPr>
        <p:spPr>
          <a:xfrm>
            <a:off x="6707675" y="6617018"/>
            <a:ext cx="4872650" cy="1819275"/>
          </a:xfrm>
          <a:prstGeom prst="rect">
            <a:avLst/>
          </a:prstGeom>
        </p:spPr>
        <p:txBody>
          <a:bodyPr lIns="0" tIns="0" rIns="0" bIns="0" rtlCol="0" anchor="t">
            <a:spAutoFit/>
          </a:bodyPr>
          <a:lstStyle/>
          <a:p>
            <a:pPr algn="ctr">
              <a:lnSpc>
                <a:spcPts val="3450"/>
              </a:lnSpc>
            </a:pPr>
            <a:r>
              <a:rPr lang="en-US" sz="3000" spc="30">
                <a:solidFill>
                  <a:srgbClr val="000000"/>
                </a:solidFill>
                <a:latin typeface="Myriad Light"/>
                <a:ea typeface="Myriad Light"/>
                <a:cs typeface="Myriad Light"/>
                <a:sym typeface="Myriad Light"/>
              </a:rPr>
              <a:t>Adalinda Sanchez</a:t>
            </a:r>
          </a:p>
          <a:p>
            <a:pPr algn="ctr">
              <a:lnSpc>
                <a:spcPts val="3450"/>
              </a:lnSpc>
            </a:pPr>
            <a:r>
              <a:rPr lang="en-US" sz="3000" spc="30">
                <a:solidFill>
                  <a:srgbClr val="000000"/>
                </a:solidFill>
                <a:latin typeface="Myriad Light"/>
                <a:ea typeface="Myriad Light"/>
                <a:cs typeface="Myriad Light"/>
                <a:sym typeface="Myriad Light"/>
              </a:rPr>
              <a:t>Dr. Danielle Rice </a:t>
            </a:r>
          </a:p>
          <a:p>
            <a:pPr algn="ctr">
              <a:lnSpc>
                <a:spcPts val="3450"/>
              </a:lnSpc>
            </a:pPr>
            <a:r>
              <a:rPr lang="en-US" sz="3000" spc="30">
                <a:solidFill>
                  <a:srgbClr val="000000"/>
                </a:solidFill>
                <a:latin typeface="Myriad Light"/>
                <a:ea typeface="Myriad Light"/>
                <a:cs typeface="Myriad Light"/>
                <a:sym typeface="Myriad Light"/>
              </a:rPr>
              <a:t>Gillian Gavurin</a:t>
            </a:r>
          </a:p>
          <a:p>
            <a:pPr algn="ctr">
              <a:lnSpc>
                <a:spcPts val="3450"/>
              </a:lnSpc>
            </a:pPr>
            <a:r>
              <a:rPr lang="en-US" sz="3000" spc="30">
                <a:solidFill>
                  <a:srgbClr val="000000"/>
                </a:solidFill>
                <a:latin typeface="Myriad Light"/>
                <a:ea typeface="Myriad Light"/>
                <a:cs typeface="Myriad Light"/>
                <a:sym typeface="Myriad Light"/>
              </a:rPr>
              <a:t>Tawanna Richardson</a:t>
            </a:r>
          </a:p>
        </p:txBody>
      </p:sp>
      <p:sp>
        <p:nvSpPr>
          <p:cNvPr id="8" name="TextBox 8"/>
          <p:cNvSpPr txBox="1"/>
          <p:nvPr/>
        </p:nvSpPr>
        <p:spPr>
          <a:xfrm>
            <a:off x="1028700" y="5494055"/>
            <a:ext cx="16230600" cy="609600"/>
          </a:xfrm>
          <a:prstGeom prst="rect">
            <a:avLst/>
          </a:prstGeom>
        </p:spPr>
        <p:txBody>
          <a:bodyPr lIns="0" tIns="0" rIns="0" bIns="0" rtlCol="0" anchor="t">
            <a:spAutoFit/>
          </a:bodyPr>
          <a:lstStyle/>
          <a:p>
            <a:pPr algn="ctr">
              <a:lnSpc>
                <a:spcPts val="4500"/>
              </a:lnSpc>
            </a:pPr>
            <a:r>
              <a:rPr lang="en-US" sz="3000" spc="30">
                <a:solidFill>
                  <a:srgbClr val="000000"/>
                </a:solidFill>
                <a:latin typeface="Myriad"/>
                <a:ea typeface="Myriad"/>
                <a:cs typeface="Myriad"/>
                <a:sym typeface="Myriad"/>
              </a:rPr>
              <a:t>THANK YOU TO OUR PANELISTS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a:off x="2953021" y="-3699038"/>
            <a:ext cx="12381959" cy="18288000"/>
          </a:xfrm>
          <a:custGeom>
            <a:avLst/>
            <a:gdLst/>
            <a:ahLst/>
            <a:cxnLst/>
            <a:rect l="l" t="t" r="r" b="b"/>
            <a:pathLst>
              <a:path w="12381959" h="18288000">
                <a:moveTo>
                  <a:pt x="0" y="0"/>
                </a:moveTo>
                <a:lnTo>
                  <a:pt x="12381958" y="0"/>
                </a:lnTo>
                <a:lnTo>
                  <a:pt x="12381958" y="18288000"/>
                </a:lnTo>
                <a:lnTo>
                  <a:pt x="0" y="18288000"/>
                </a:lnTo>
                <a:lnTo>
                  <a:pt x="0" y="0"/>
                </a:lnTo>
                <a:close/>
              </a:path>
            </a:pathLst>
          </a:custGeom>
          <a:blipFill>
            <a:blip r:embed="rId3"/>
            <a:stretch>
              <a:fillRect l="-7104" r="-7104"/>
            </a:stretch>
          </a:blipFill>
        </p:spPr>
        <p:txBody>
          <a:bodyPr/>
          <a:lstStyle/>
          <a:p>
            <a:endParaRPr lang="en-US"/>
          </a:p>
        </p:txBody>
      </p:sp>
      <p:grpSp>
        <p:nvGrpSpPr>
          <p:cNvPr id="3" name="Group 3"/>
          <p:cNvGrpSpPr/>
          <p:nvPr/>
        </p:nvGrpSpPr>
        <p:grpSpPr>
          <a:xfrm>
            <a:off x="1028700" y="1028700"/>
            <a:ext cx="16230600" cy="8229600"/>
            <a:chOff x="0" y="0"/>
            <a:chExt cx="4274726" cy="2167467"/>
          </a:xfrm>
        </p:grpSpPr>
        <p:sp>
          <p:nvSpPr>
            <p:cNvPr id="4" name="Freeform 4"/>
            <p:cNvSpPr/>
            <p:nvPr/>
          </p:nvSpPr>
          <p:spPr>
            <a:xfrm>
              <a:off x="0" y="0"/>
              <a:ext cx="4274726" cy="2167467"/>
            </a:xfrm>
            <a:custGeom>
              <a:avLst/>
              <a:gdLst/>
              <a:ahLst/>
              <a:cxnLst/>
              <a:rect l="l" t="t" r="r" b="b"/>
              <a:pathLst>
                <a:path w="4274726" h="2167467">
                  <a:moveTo>
                    <a:pt x="0" y="0"/>
                  </a:moveTo>
                  <a:lnTo>
                    <a:pt x="4274726" y="0"/>
                  </a:lnTo>
                  <a:lnTo>
                    <a:pt x="4274726" y="2167467"/>
                  </a:lnTo>
                  <a:lnTo>
                    <a:pt x="0" y="2167467"/>
                  </a:lnTo>
                  <a:close/>
                </a:path>
              </a:pathLst>
            </a:custGeom>
            <a:solidFill>
              <a:srgbClr val="FFFFFF"/>
            </a:solidFill>
          </p:spPr>
          <p:txBody>
            <a:bodyPr/>
            <a:lstStyle/>
            <a:p>
              <a:endParaRPr lang="en-US"/>
            </a:p>
          </p:txBody>
        </p:sp>
        <p:sp>
          <p:nvSpPr>
            <p:cNvPr id="5" name="TextBox 5"/>
            <p:cNvSpPr txBox="1"/>
            <p:nvPr/>
          </p:nvSpPr>
          <p:spPr>
            <a:xfrm>
              <a:off x="0" y="-76200"/>
              <a:ext cx="4274726" cy="2243667"/>
            </a:xfrm>
            <a:prstGeom prst="rect">
              <a:avLst/>
            </a:prstGeom>
          </p:spPr>
          <p:txBody>
            <a:bodyPr lIns="50800" tIns="50800" rIns="50800" bIns="50800" rtlCol="0" anchor="ctr"/>
            <a:lstStyle/>
            <a:p>
              <a:pPr algn="ctr">
                <a:lnSpc>
                  <a:spcPts val="3088"/>
                </a:lnSpc>
              </a:pPr>
              <a:endParaRPr/>
            </a:p>
          </p:txBody>
        </p:sp>
      </p:grpSp>
      <p:sp>
        <p:nvSpPr>
          <p:cNvPr id="6" name="Freeform 6"/>
          <p:cNvSpPr/>
          <p:nvPr/>
        </p:nvSpPr>
        <p:spPr>
          <a:xfrm>
            <a:off x="7147721" y="6567254"/>
            <a:ext cx="3992558" cy="1711096"/>
          </a:xfrm>
          <a:custGeom>
            <a:avLst/>
            <a:gdLst/>
            <a:ahLst/>
            <a:cxnLst/>
            <a:rect l="l" t="t" r="r" b="b"/>
            <a:pathLst>
              <a:path w="3992558" h="1711096">
                <a:moveTo>
                  <a:pt x="0" y="0"/>
                </a:moveTo>
                <a:lnTo>
                  <a:pt x="3992558" y="0"/>
                </a:lnTo>
                <a:lnTo>
                  <a:pt x="3992558" y="1711097"/>
                </a:lnTo>
                <a:lnTo>
                  <a:pt x="0" y="1711097"/>
                </a:lnTo>
                <a:lnTo>
                  <a:pt x="0" y="0"/>
                </a:lnTo>
                <a:close/>
              </a:path>
            </a:pathLst>
          </a:custGeom>
          <a:blipFill>
            <a:blip r:embed="rId4"/>
            <a:stretch>
              <a:fillRect/>
            </a:stretch>
          </a:blipFill>
        </p:spPr>
        <p:txBody>
          <a:bodyPr/>
          <a:lstStyle/>
          <a:p>
            <a:endParaRPr lang="en-US"/>
          </a:p>
        </p:txBody>
      </p:sp>
      <p:sp>
        <p:nvSpPr>
          <p:cNvPr id="7" name="TextBox 7"/>
          <p:cNvSpPr txBox="1"/>
          <p:nvPr/>
        </p:nvSpPr>
        <p:spPr>
          <a:xfrm>
            <a:off x="1028700" y="3879687"/>
            <a:ext cx="16230600" cy="1565274"/>
          </a:xfrm>
          <a:prstGeom prst="rect">
            <a:avLst/>
          </a:prstGeom>
        </p:spPr>
        <p:txBody>
          <a:bodyPr lIns="0" tIns="0" rIns="0" bIns="0" rtlCol="0" anchor="t">
            <a:spAutoFit/>
          </a:bodyPr>
          <a:lstStyle/>
          <a:p>
            <a:pPr algn="ctr">
              <a:lnSpc>
                <a:spcPts val="10399"/>
              </a:lnSpc>
            </a:pPr>
            <a:r>
              <a:rPr lang="en-US" sz="9999">
                <a:solidFill>
                  <a:srgbClr val="000000"/>
                </a:solidFill>
                <a:latin typeface="Myriad"/>
                <a:ea typeface="Myriad"/>
                <a:cs typeface="Myriad"/>
                <a:sym typeface="Myriad"/>
              </a:rPr>
              <a:t>SESSION BREAK</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a:off x="2953021" y="-3699038"/>
            <a:ext cx="12381959" cy="18288000"/>
          </a:xfrm>
          <a:custGeom>
            <a:avLst/>
            <a:gdLst/>
            <a:ahLst/>
            <a:cxnLst/>
            <a:rect l="l" t="t" r="r" b="b"/>
            <a:pathLst>
              <a:path w="12381959" h="18288000">
                <a:moveTo>
                  <a:pt x="0" y="0"/>
                </a:moveTo>
                <a:lnTo>
                  <a:pt x="12381958" y="0"/>
                </a:lnTo>
                <a:lnTo>
                  <a:pt x="12381958" y="18288000"/>
                </a:lnTo>
                <a:lnTo>
                  <a:pt x="0" y="18288000"/>
                </a:lnTo>
                <a:lnTo>
                  <a:pt x="0" y="0"/>
                </a:lnTo>
                <a:close/>
              </a:path>
            </a:pathLst>
          </a:custGeom>
          <a:blipFill>
            <a:blip r:embed="rId3"/>
            <a:stretch>
              <a:fillRect l="-7104" r="-7104"/>
            </a:stretch>
          </a:blipFill>
        </p:spPr>
        <p:txBody>
          <a:bodyPr/>
          <a:lstStyle/>
          <a:p>
            <a:endParaRPr lang="en-US"/>
          </a:p>
        </p:txBody>
      </p:sp>
      <p:grpSp>
        <p:nvGrpSpPr>
          <p:cNvPr id="3" name="Group 3"/>
          <p:cNvGrpSpPr/>
          <p:nvPr/>
        </p:nvGrpSpPr>
        <p:grpSpPr>
          <a:xfrm>
            <a:off x="1028700" y="1028700"/>
            <a:ext cx="16230600" cy="8229600"/>
            <a:chOff x="0" y="0"/>
            <a:chExt cx="4274726" cy="2167467"/>
          </a:xfrm>
        </p:grpSpPr>
        <p:sp>
          <p:nvSpPr>
            <p:cNvPr id="4" name="Freeform 4"/>
            <p:cNvSpPr/>
            <p:nvPr/>
          </p:nvSpPr>
          <p:spPr>
            <a:xfrm>
              <a:off x="0" y="0"/>
              <a:ext cx="4274726" cy="2167467"/>
            </a:xfrm>
            <a:custGeom>
              <a:avLst/>
              <a:gdLst/>
              <a:ahLst/>
              <a:cxnLst/>
              <a:rect l="l" t="t" r="r" b="b"/>
              <a:pathLst>
                <a:path w="4274726" h="2167467">
                  <a:moveTo>
                    <a:pt x="0" y="0"/>
                  </a:moveTo>
                  <a:lnTo>
                    <a:pt x="4274726" y="0"/>
                  </a:lnTo>
                  <a:lnTo>
                    <a:pt x="4274726" y="2167467"/>
                  </a:lnTo>
                  <a:lnTo>
                    <a:pt x="0" y="2167467"/>
                  </a:lnTo>
                  <a:close/>
                </a:path>
              </a:pathLst>
            </a:custGeom>
            <a:solidFill>
              <a:srgbClr val="FFFFFF"/>
            </a:solidFill>
          </p:spPr>
          <p:txBody>
            <a:bodyPr/>
            <a:lstStyle/>
            <a:p>
              <a:endParaRPr lang="en-US"/>
            </a:p>
          </p:txBody>
        </p:sp>
        <p:sp>
          <p:nvSpPr>
            <p:cNvPr id="5" name="TextBox 5"/>
            <p:cNvSpPr txBox="1"/>
            <p:nvPr/>
          </p:nvSpPr>
          <p:spPr>
            <a:xfrm>
              <a:off x="0" y="-76200"/>
              <a:ext cx="4274726" cy="2243667"/>
            </a:xfrm>
            <a:prstGeom prst="rect">
              <a:avLst/>
            </a:prstGeom>
          </p:spPr>
          <p:txBody>
            <a:bodyPr lIns="50800" tIns="50800" rIns="50800" bIns="50800" rtlCol="0" anchor="ctr"/>
            <a:lstStyle/>
            <a:p>
              <a:pPr algn="ctr">
                <a:lnSpc>
                  <a:spcPts val="3088"/>
                </a:lnSpc>
              </a:pPr>
              <a:endParaRPr/>
            </a:p>
          </p:txBody>
        </p:sp>
      </p:grpSp>
      <p:sp>
        <p:nvSpPr>
          <p:cNvPr id="6" name="Freeform 6"/>
          <p:cNvSpPr/>
          <p:nvPr/>
        </p:nvSpPr>
        <p:spPr>
          <a:xfrm>
            <a:off x="7147721" y="6567254"/>
            <a:ext cx="3992558" cy="1711096"/>
          </a:xfrm>
          <a:custGeom>
            <a:avLst/>
            <a:gdLst/>
            <a:ahLst/>
            <a:cxnLst/>
            <a:rect l="l" t="t" r="r" b="b"/>
            <a:pathLst>
              <a:path w="3992558" h="1711096">
                <a:moveTo>
                  <a:pt x="0" y="0"/>
                </a:moveTo>
                <a:lnTo>
                  <a:pt x="3992558" y="0"/>
                </a:lnTo>
                <a:lnTo>
                  <a:pt x="3992558" y="1711097"/>
                </a:lnTo>
                <a:lnTo>
                  <a:pt x="0" y="1711097"/>
                </a:lnTo>
                <a:lnTo>
                  <a:pt x="0" y="0"/>
                </a:lnTo>
                <a:close/>
              </a:path>
            </a:pathLst>
          </a:custGeom>
          <a:blipFill>
            <a:blip r:embed="rId4"/>
            <a:stretch>
              <a:fillRect/>
            </a:stretch>
          </a:blipFill>
        </p:spPr>
        <p:txBody>
          <a:bodyPr/>
          <a:lstStyle/>
          <a:p>
            <a:endParaRPr lang="en-US"/>
          </a:p>
        </p:txBody>
      </p:sp>
      <p:sp>
        <p:nvSpPr>
          <p:cNvPr id="7" name="TextBox 7"/>
          <p:cNvSpPr txBox="1"/>
          <p:nvPr/>
        </p:nvSpPr>
        <p:spPr>
          <a:xfrm>
            <a:off x="1028700" y="2943038"/>
            <a:ext cx="16230600" cy="1565274"/>
          </a:xfrm>
          <a:prstGeom prst="rect">
            <a:avLst/>
          </a:prstGeom>
        </p:spPr>
        <p:txBody>
          <a:bodyPr lIns="0" tIns="0" rIns="0" bIns="0" rtlCol="0" anchor="t">
            <a:spAutoFit/>
          </a:bodyPr>
          <a:lstStyle/>
          <a:p>
            <a:pPr algn="ctr">
              <a:lnSpc>
                <a:spcPts val="10399"/>
              </a:lnSpc>
            </a:pPr>
            <a:r>
              <a:rPr lang="en-US" sz="9999">
                <a:solidFill>
                  <a:srgbClr val="000000"/>
                </a:solidFill>
                <a:latin typeface="Myriad"/>
                <a:ea typeface="Myriad"/>
                <a:cs typeface="Myriad"/>
                <a:sym typeface="Myriad"/>
              </a:rPr>
              <a:t>BREAKOUT ROOMS</a:t>
            </a:r>
          </a:p>
        </p:txBody>
      </p:sp>
      <p:sp>
        <p:nvSpPr>
          <p:cNvPr id="8" name="TextBox 8"/>
          <p:cNvSpPr txBox="1"/>
          <p:nvPr/>
        </p:nvSpPr>
        <p:spPr>
          <a:xfrm>
            <a:off x="2053572" y="4859585"/>
            <a:ext cx="14180855" cy="1181100"/>
          </a:xfrm>
          <a:prstGeom prst="rect">
            <a:avLst/>
          </a:prstGeom>
        </p:spPr>
        <p:txBody>
          <a:bodyPr lIns="0" tIns="0" rIns="0" bIns="0" rtlCol="0" anchor="t">
            <a:spAutoFit/>
          </a:bodyPr>
          <a:lstStyle/>
          <a:p>
            <a:pPr algn="ctr">
              <a:lnSpc>
                <a:spcPts val="4500"/>
              </a:lnSpc>
            </a:pPr>
            <a:r>
              <a:rPr lang="en-US" sz="3000" spc="30">
                <a:solidFill>
                  <a:srgbClr val="000000"/>
                </a:solidFill>
                <a:latin typeface="Myriad"/>
                <a:ea typeface="Myriad"/>
                <a:cs typeface="Myriad"/>
                <a:sym typeface="Myriad"/>
              </a:rPr>
              <a:t>WHAT WOULD IT LOOK LIKE FOR IECMHC      YSTEMS TO CARE FOR CONSULTANTS AS MUCH AS CONSULTANTS CARE FOR OTHERS?</a:t>
            </a:r>
          </a:p>
        </p:txBody>
      </p:sp>
      <p:sp>
        <p:nvSpPr>
          <p:cNvPr id="9" name="TextBox 9"/>
          <p:cNvSpPr txBox="1"/>
          <p:nvPr/>
        </p:nvSpPr>
        <p:spPr>
          <a:xfrm>
            <a:off x="9105900" y="4863937"/>
            <a:ext cx="367308" cy="581025"/>
          </a:xfrm>
          <a:prstGeom prst="rect">
            <a:avLst/>
          </a:prstGeom>
        </p:spPr>
        <p:txBody>
          <a:bodyPr lIns="0" tIns="0" rIns="0" bIns="0" rtlCol="0" anchor="t">
            <a:spAutoFit/>
          </a:bodyPr>
          <a:lstStyle/>
          <a:p>
            <a:pPr algn="ctr">
              <a:lnSpc>
                <a:spcPts val="4200"/>
              </a:lnSpc>
            </a:pPr>
            <a:r>
              <a:rPr lang="en-US" sz="3000">
                <a:solidFill>
                  <a:srgbClr val="000000"/>
                </a:solidFill>
                <a:latin typeface="Myriad"/>
                <a:ea typeface="Myriad"/>
                <a:cs typeface="Myriad"/>
                <a:sym typeface="Myriad"/>
              </a:rPr>
              <a:t>(s)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a:off x="2953021" y="-3699038"/>
            <a:ext cx="12381959" cy="18288000"/>
          </a:xfrm>
          <a:custGeom>
            <a:avLst/>
            <a:gdLst/>
            <a:ahLst/>
            <a:cxnLst/>
            <a:rect l="l" t="t" r="r" b="b"/>
            <a:pathLst>
              <a:path w="12381959" h="18288000">
                <a:moveTo>
                  <a:pt x="0" y="0"/>
                </a:moveTo>
                <a:lnTo>
                  <a:pt x="12381958" y="0"/>
                </a:lnTo>
                <a:lnTo>
                  <a:pt x="12381958" y="18288000"/>
                </a:lnTo>
                <a:lnTo>
                  <a:pt x="0" y="18288000"/>
                </a:lnTo>
                <a:lnTo>
                  <a:pt x="0" y="0"/>
                </a:lnTo>
                <a:close/>
              </a:path>
            </a:pathLst>
          </a:custGeom>
          <a:blipFill>
            <a:blip r:embed="rId3"/>
            <a:stretch>
              <a:fillRect l="-7104" r="-7104"/>
            </a:stretch>
          </a:blipFill>
        </p:spPr>
        <p:txBody>
          <a:bodyPr/>
          <a:lstStyle/>
          <a:p>
            <a:endParaRPr lang="en-US"/>
          </a:p>
        </p:txBody>
      </p:sp>
      <p:grpSp>
        <p:nvGrpSpPr>
          <p:cNvPr id="3" name="Group 3"/>
          <p:cNvGrpSpPr/>
          <p:nvPr/>
        </p:nvGrpSpPr>
        <p:grpSpPr>
          <a:xfrm>
            <a:off x="1028700" y="1028700"/>
            <a:ext cx="16230600" cy="8229600"/>
            <a:chOff x="0" y="0"/>
            <a:chExt cx="4274726" cy="2167467"/>
          </a:xfrm>
        </p:grpSpPr>
        <p:sp>
          <p:nvSpPr>
            <p:cNvPr id="4" name="Freeform 4"/>
            <p:cNvSpPr/>
            <p:nvPr/>
          </p:nvSpPr>
          <p:spPr>
            <a:xfrm>
              <a:off x="0" y="0"/>
              <a:ext cx="4274726" cy="2167467"/>
            </a:xfrm>
            <a:custGeom>
              <a:avLst/>
              <a:gdLst/>
              <a:ahLst/>
              <a:cxnLst/>
              <a:rect l="l" t="t" r="r" b="b"/>
              <a:pathLst>
                <a:path w="4274726" h="2167467">
                  <a:moveTo>
                    <a:pt x="0" y="0"/>
                  </a:moveTo>
                  <a:lnTo>
                    <a:pt x="4274726" y="0"/>
                  </a:lnTo>
                  <a:lnTo>
                    <a:pt x="4274726" y="2167467"/>
                  </a:lnTo>
                  <a:lnTo>
                    <a:pt x="0" y="2167467"/>
                  </a:lnTo>
                  <a:close/>
                </a:path>
              </a:pathLst>
            </a:custGeom>
            <a:solidFill>
              <a:srgbClr val="FFFFFF"/>
            </a:solidFill>
          </p:spPr>
          <p:txBody>
            <a:bodyPr/>
            <a:lstStyle/>
            <a:p>
              <a:endParaRPr lang="en-US"/>
            </a:p>
          </p:txBody>
        </p:sp>
        <p:sp>
          <p:nvSpPr>
            <p:cNvPr id="5" name="TextBox 5"/>
            <p:cNvSpPr txBox="1"/>
            <p:nvPr/>
          </p:nvSpPr>
          <p:spPr>
            <a:xfrm>
              <a:off x="0" y="-76200"/>
              <a:ext cx="4274726" cy="2243667"/>
            </a:xfrm>
            <a:prstGeom prst="rect">
              <a:avLst/>
            </a:prstGeom>
          </p:spPr>
          <p:txBody>
            <a:bodyPr lIns="50800" tIns="50800" rIns="50800" bIns="50800" rtlCol="0" anchor="ctr"/>
            <a:lstStyle/>
            <a:p>
              <a:pPr algn="ctr">
                <a:lnSpc>
                  <a:spcPts val="3088"/>
                </a:lnSpc>
              </a:pPr>
              <a:endParaRPr/>
            </a:p>
          </p:txBody>
        </p:sp>
      </p:grpSp>
      <p:sp>
        <p:nvSpPr>
          <p:cNvPr id="6" name="Freeform 6">
            <a:hlinkClick r:id="rId4" tooltip="https://padlet.com/jannahack1/a-collective-mural-70ldnbh2r0h34gg5?frame_id=page%3AGTmICzXcOXWq6Arn6JJn-"/>
          </p:cNvPr>
          <p:cNvSpPr/>
          <p:nvPr/>
        </p:nvSpPr>
        <p:spPr>
          <a:xfrm>
            <a:off x="7147721" y="6567254"/>
            <a:ext cx="3992558" cy="1711096"/>
          </a:xfrm>
          <a:custGeom>
            <a:avLst/>
            <a:gdLst/>
            <a:ahLst/>
            <a:cxnLst/>
            <a:rect l="l" t="t" r="r" b="b"/>
            <a:pathLst>
              <a:path w="3992558" h="1711096">
                <a:moveTo>
                  <a:pt x="0" y="0"/>
                </a:moveTo>
                <a:lnTo>
                  <a:pt x="3992558" y="0"/>
                </a:lnTo>
                <a:lnTo>
                  <a:pt x="3992558" y="1711097"/>
                </a:lnTo>
                <a:lnTo>
                  <a:pt x="0" y="1711097"/>
                </a:lnTo>
                <a:lnTo>
                  <a:pt x="0" y="0"/>
                </a:lnTo>
                <a:close/>
              </a:path>
            </a:pathLst>
          </a:custGeom>
          <a:blipFill>
            <a:blip r:embed="rId5"/>
            <a:stretch>
              <a:fillRect/>
            </a:stretch>
          </a:blipFill>
        </p:spPr>
        <p:txBody>
          <a:bodyPr/>
          <a:lstStyle/>
          <a:p>
            <a:endParaRPr lang="en-US"/>
          </a:p>
        </p:txBody>
      </p:sp>
      <p:sp>
        <p:nvSpPr>
          <p:cNvPr id="7" name="TextBox 7"/>
          <p:cNvSpPr txBox="1"/>
          <p:nvPr/>
        </p:nvSpPr>
        <p:spPr>
          <a:xfrm>
            <a:off x="1038225" y="2943038"/>
            <a:ext cx="16230600" cy="1565274"/>
          </a:xfrm>
          <a:prstGeom prst="rect">
            <a:avLst/>
          </a:prstGeom>
        </p:spPr>
        <p:txBody>
          <a:bodyPr lIns="0" tIns="0" rIns="0" bIns="0" rtlCol="0" anchor="t">
            <a:spAutoFit/>
          </a:bodyPr>
          <a:lstStyle/>
          <a:p>
            <a:pPr algn="ctr">
              <a:lnSpc>
                <a:spcPts val="10399"/>
              </a:lnSpc>
            </a:pPr>
            <a:r>
              <a:rPr lang="en-US" sz="9999">
                <a:solidFill>
                  <a:srgbClr val="000000"/>
                </a:solidFill>
                <a:latin typeface="Myriad"/>
                <a:ea typeface="Myriad"/>
                <a:cs typeface="Myriad"/>
                <a:sym typeface="Myriad"/>
              </a:rPr>
              <a:t>COLLECTIVE REFLECTION</a:t>
            </a:r>
          </a:p>
        </p:txBody>
      </p:sp>
      <p:sp>
        <p:nvSpPr>
          <p:cNvPr id="8" name="TextBox 8"/>
          <p:cNvSpPr txBox="1"/>
          <p:nvPr/>
        </p:nvSpPr>
        <p:spPr>
          <a:xfrm>
            <a:off x="2053572" y="4859585"/>
            <a:ext cx="14180855" cy="1181100"/>
          </a:xfrm>
          <a:prstGeom prst="rect">
            <a:avLst/>
          </a:prstGeom>
        </p:spPr>
        <p:txBody>
          <a:bodyPr lIns="0" tIns="0" rIns="0" bIns="0" rtlCol="0" anchor="t">
            <a:spAutoFit/>
          </a:bodyPr>
          <a:lstStyle/>
          <a:p>
            <a:pPr algn="ctr">
              <a:lnSpc>
                <a:spcPts val="4500"/>
              </a:lnSpc>
            </a:pPr>
            <a:r>
              <a:rPr lang="en-US" sz="3000" spc="30">
                <a:solidFill>
                  <a:srgbClr val="000000"/>
                </a:solidFill>
                <a:latin typeface="Myriad"/>
                <a:ea typeface="Myriad"/>
                <a:cs typeface="Myriad"/>
                <a:sym typeface="Myriad"/>
              </a:rPr>
              <a:t>INTEGRATING INSIGHTS AND FEELINGS THAT SURFACED IN SMALL GROUPS TO COME TOGETHER AND BE WITNESSED BY THE FULL COMMUNITY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a:off x="2953021" y="-3699038"/>
            <a:ext cx="12381959" cy="18288000"/>
          </a:xfrm>
          <a:custGeom>
            <a:avLst/>
            <a:gdLst/>
            <a:ahLst/>
            <a:cxnLst/>
            <a:rect l="l" t="t" r="r" b="b"/>
            <a:pathLst>
              <a:path w="12381959" h="18288000">
                <a:moveTo>
                  <a:pt x="0" y="0"/>
                </a:moveTo>
                <a:lnTo>
                  <a:pt x="12381958" y="0"/>
                </a:lnTo>
                <a:lnTo>
                  <a:pt x="12381958" y="18288000"/>
                </a:lnTo>
                <a:lnTo>
                  <a:pt x="0" y="18288000"/>
                </a:lnTo>
                <a:lnTo>
                  <a:pt x="0" y="0"/>
                </a:lnTo>
                <a:close/>
              </a:path>
            </a:pathLst>
          </a:custGeom>
          <a:blipFill>
            <a:blip r:embed="rId3"/>
            <a:stretch>
              <a:fillRect l="-7104" r="-7104"/>
            </a:stretch>
          </a:blipFill>
        </p:spPr>
        <p:txBody>
          <a:bodyPr/>
          <a:lstStyle/>
          <a:p>
            <a:endParaRPr lang="en-US"/>
          </a:p>
        </p:txBody>
      </p:sp>
      <p:grpSp>
        <p:nvGrpSpPr>
          <p:cNvPr id="3" name="Group 3"/>
          <p:cNvGrpSpPr/>
          <p:nvPr/>
        </p:nvGrpSpPr>
        <p:grpSpPr>
          <a:xfrm>
            <a:off x="1028700" y="1028700"/>
            <a:ext cx="16230600" cy="8229600"/>
            <a:chOff x="0" y="0"/>
            <a:chExt cx="4274726" cy="2167467"/>
          </a:xfrm>
        </p:grpSpPr>
        <p:sp>
          <p:nvSpPr>
            <p:cNvPr id="4" name="Freeform 4"/>
            <p:cNvSpPr/>
            <p:nvPr/>
          </p:nvSpPr>
          <p:spPr>
            <a:xfrm>
              <a:off x="0" y="0"/>
              <a:ext cx="4274726" cy="2167467"/>
            </a:xfrm>
            <a:custGeom>
              <a:avLst/>
              <a:gdLst/>
              <a:ahLst/>
              <a:cxnLst/>
              <a:rect l="l" t="t" r="r" b="b"/>
              <a:pathLst>
                <a:path w="4274726" h="2167467">
                  <a:moveTo>
                    <a:pt x="0" y="0"/>
                  </a:moveTo>
                  <a:lnTo>
                    <a:pt x="4274726" y="0"/>
                  </a:lnTo>
                  <a:lnTo>
                    <a:pt x="4274726" y="2167467"/>
                  </a:lnTo>
                  <a:lnTo>
                    <a:pt x="0" y="2167467"/>
                  </a:lnTo>
                  <a:close/>
                </a:path>
              </a:pathLst>
            </a:custGeom>
            <a:solidFill>
              <a:srgbClr val="FFFFFF"/>
            </a:solidFill>
          </p:spPr>
          <p:txBody>
            <a:bodyPr/>
            <a:lstStyle/>
            <a:p>
              <a:endParaRPr lang="en-US"/>
            </a:p>
          </p:txBody>
        </p:sp>
        <p:sp>
          <p:nvSpPr>
            <p:cNvPr id="5" name="TextBox 5"/>
            <p:cNvSpPr txBox="1"/>
            <p:nvPr/>
          </p:nvSpPr>
          <p:spPr>
            <a:xfrm>
              <a:off x="0" y="-76200"/>
              <a:ext cx="4274726" cy="2243667"/>
            </a:xfrm>
            <a:prstGeom prst="rect">
              <a:avLst/>
            </a:prstGeom>
          </p:spPr>
          <p:txBody>
            <a:bodyPr lIns="50800" tIns="50800" rIns="50800" bIns="50800" rtlCol="0" anchor="ctr"/>
            <a:lstStyle/>
            <a:p>
              <a:pPr algn="ctr">
                <a:lnSpc>
                  <a:spcPts val="3088"/>
                </a:lnSpc>
              </a:pPr>
              <a:endParaRPr/>
            </a:p>
          </p:txBody>
        </p:sp>
      </p:grpSp>
      <p:sp>
        <p:nvSpPr>
          <p:cNvPr id="6" name="TextBox 6"/>
          <p:cNvSpPr txBox="1"/>
          <p:nvPr/>
        </p:nvSpPr>
        <p:spPr>
          <a:xfrm>
            <a:off x="9144000" y="2158864"/>
            <a:ext cx="7174690" cy="548005"/>
          </a:xfrm>
          <a:prstGeom prst="rect">
            <a:avLst/>
          </a:prstGeom>
        </p:spPr>
        <p:txBody>
          <a:bodyPr lIns="0" tIns="0" rIns="0" bIns="0" rtlCol="0" anchor="t">
            <a:spAutoFit/>
          </a:bodyPr>
          <a:lstStyle/>
          <a:p>
            <a:pPr algn="l">
              <a:lnSpc>
                <a:spcPts val="3919"/>
              </a:lnSpc>
              <a:spcBef>
                <a:spcPct val="0"/>
              </a:spcBef>
            </a:pPr>
            <a:r>
              <a:rPr lang="en-US" sz="2799">
                <a:solidFill>
                  <a:srgbClr val="000000"/>
                </a:solidFill>
                <a:latin typeface="Myriad"/>
                <a:ea typeface="Myriad"/>
                <a:cs typeface="Myriad"/>
                <a:sym typeface="Myriad"/>
              </a:rPr>
              <a:t>JOIN THE NATIONAL TRENDS WORKING GROUP</a:t>
            </a:r>
          </a:p>
        </p:txBody>
      </p:sp>
      <p:sp>
        <p:nvSpPr>
          <p:cNvPr id="7" name="TextBox 7"/>
          <p:cNvSpPr txBox="1"/>
          <p:nvPr/>
        </p:nvSpPr>
        <p:spPr>
          <a:xfrm>
            <a:off x="9144000" y="2931000"/>
            <a:ext cx="7384727" cy="4472378"/>
          </a:xfrm>
          <a:prstGeom prst="rect">
            <a:avLst/>
          </a:prstGeom>
        </p:spPr>
        <p:txBody>
          <a:bodyPr lIns="0" tIns="0" rIns="0" bIns="0" rtlCol="0" anchor="t">
            <a:spAutoFit/>
          </a:bodyPr>
          <a:lstStyle/>
          <a:p>
            <a:pPr algn="l">
              <a:lnSpc>
                <a:spcPts val="3499"/>
              </a:lnSpc>
            </a:pPr>
            <a:r>
              <a:rPr lang="en-US" sz="2499" dirty="0">
                <a:solidFill>
                  <a:srgbClr val="000000"/>
                </a:solidFill>
                <a:latin typeface="Myriad Light"/>
                <a:ea typeface="Myriad Light"/>
                <a:cs typeface="Myriad Light"/>
                <a:sym typeface="Myriad Light"/>
              </a:rPr>
              <a:t>We invite systems leaders, evaluators, IECMH consultants, and reflective supervisors to join us in </a:t>
            </a:r>
            <a:r>
              <a:rPr lang="en-US" sz="2499" dirty="0">
                <a:solidFill>
                  <a:srgbClr val="000000"/>
                </a:solidFill>
                <a:latin typeface="Myriad"/>
                <a:ea typeface="Myriad"/>
                <a:cs typeface="Myriad"/>
                <a:sym typeface="Myriad"/>
              </a:rPr>
              <a:t>responding</a:t>
            </a:r>
            <a:r>
              <a:rPr lang="en-US" sz="2499" dirty="0">
                <a:solidFill>
                  <a:srgbClr val="000000"/>
                </a:solidFill>
                <a:latin typeface="Myriad Light"/>
                <a:ea typeface="Myriad Light"/>
                <a:cs typeface="Myriad Light"/>
                <a:sym typeface="Myriad Light"/>
              </a:rPr>
              <a:t> to what we have heard. To create meaningful change within our own roles and spheres of influence.</a:t>
            </a:r>
          </a:p>
          <a:p>
            <a:pPr algn="l">
              <a:lnSpc>
                <a:spcPts val="3499"/>
              </a:lnSpc>
            </a:pPr>
            <a:endParaRPr lang="en-US" sz="2499" dirty="0">
              <a:solidFill>
                <a:srgbClr val="000000"/>
              </a:solidFill>
              <a:latin typeface="Myriad Light"/>
              <a:ea typeface="Myriad Light"/>
              <a:cs typeface="Myriad Light"/>
              <a:sym typeface="Myriad Light"/>
            </a:endParaRPr>
          </a:p>
          <a:p>
            <a:pPr algn="l">
              <a:lnSpc>
                <a:spcPts val="3499"/>
              </a:lnSpc>
            </a:pPr>
            <a:r>
              <a:rPr lang="en-US" sz="2499" dirty="0">
                <a:solidFill>
                  <a:srgbClr val="000000"/>
                </a:solidFill>
                <a:latin typeface="Myriad Light"/>
                <a:ea typeface="Myriad Light"/>
                <a:cs typeface="Myriad Light"/>
                <a:sym typeface="Myriad Light"/>
              </a:rPr>
              <a:t>A six-month series where we will: </a:t>
            </a:r>
          </a:p>
          <a:p>
            <a:pPr marL="539749" lvl="1" indent="-269875" algn="l">
              <a:lnSpc>
                <a:spcPts val="3499"/>
              </a:lnSpc>
              <a:buFont typeface="Arial"/>
              <a:buChar char="•"/>
            </a:pPr>
            <a:r>
              <a:rPr lang="en-US" sz="2499" dirty="0">
                <a:solidFill>
                  <a:srgbClr val="000000"/>
                </a:solidFill>
                <a:latin typeface="Myriad Light"/>
                <a:ea typeface="Myriad Light"/>
                <a:cs typeface="Myriad Light"/>
                <a:sym typeface="Myriad Light"/>
              </a:rPr>
              <a:t>Continue metabolizing these findings</a:t>
            </a:r>
          </a:p>
          <a:p>
            <a:pPr marL="539749" lvl="1" indent="-269875" algn="l">
              <a:lnSpc>
                <a:spcPts val="3499"/>
              </a:lnSpc>
              <a:buFont typeface="Arial"/>
              <a:buChar char="•"/>
            </a:pPr>
            <a:r>
              <a:rPr lang="en-US" sz="2499" dirty="0">
                <a:solidFill>
                  <a:srgbClr val="000000"/>
                </a:solidFill>
                <a:latin typeface="Myriad Light"/>
                <a:ea typeface="Myriad Light"/>
                <a:cs typeface="Myriad Light"/>
                <a:sym typeface="Myriad Light"/>
              </a:rPr>
              <a:t>Engage in shared implication-making</a:t>
            </a:r>
          </a:p>
          <a:p>
            <a:pPr marL="539749" lvl="1" indent="-269875" algn="l">
              <a:lnSpc>
                <a:spcPts val="3499"/>
              </a:lnSpc>
              <a:buFont typeface="Arial"/>
              <a:buChar char="•"/>
            </a:pPr>
            <a:r>
              <a:rPr lang="en-US" sz="2499" dirty="0">
                <a:solidFill>
                  <a:srgbClr val="000000"/>
                </a:solidFill>
                <a:latin typeface="Myriad Light"/>
                <a:ea typeface="Myriad Light"/>
                <a:cs typeface="Myriad Light"/>
                <a:sym typeface="Myriad Light"/>
              </a:rPr>
              <a:t>Document changes that emerge in response to the stories and data that consultants shared.</a:t>
            </a:r>
          </a:p>
        </p:txBody>
      </p:sp>
      <p:sp>
        <p:nvSpPr>
          <p:cNvPr id="8" name="TextBox 8"/>
          <p:cNvSpPr txBox="1"/>
          <p:nvPr/>
        </p:nvSpPr>
        <p:spPr>
          <a:xfrm>
            <a:off x="2184997" y="2619754"/>
            <a:ext cx="5650737" cy="5075267"/>
          </a:xfrm>
          <a:prstGeom prst="rect">
            <a:avLst/>
          </a:prstGeom>
        </p:spPr>
        <p:txBody>
          <a:bodyPr lIns="0" tIns="0" rIns="0" bIns="0" rtlCol="0" anchor="t">
            <a:spAutoFit/>
          </a:bodyPr>
          <a:lstStyle/>
          <a:p>
            <a:pPr algn="l">
              <a:lnSpc>
                <a:spcPts val="7806"/>
              </a:lnSpc>
            </a:pPr>
            <a:r>
              <a:rPr lang="en-US" sz="6245" spc="-62">
                <a:solidFill>
                  <a:srgbClr val="000000"/>
                </a:solidFill>
                <a:latin typeface="Myriad"/>
                <a:ea typeface="Myriad"/>
                <a:cs typeface="Myriad"/>
                <a:sym typeface="Myriad"/>
              </a:rPr>
              <a:t>A COLLECTIVE EXPERIENCE  DESERVES COLLECTIVE </a:t>
            </a:r>
            <a:r>
              <a:rPr lang="en-US" sz="6245" b="1" spc="-62">
                <a:solidFill>
                  <a:srgbClr val="000000"/>
                </a:solidFill>
                <a:latin typeface="Myriad Bold"/>
                <a:ea typeface="Myriad Bold"/>
                <a:cs typeface="Myriad Bold"/>
                <a:sym typeface="Myriad Bold"/>
              </a:rPr>
              <a:t>ACTION!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848043" y="6812701"/>
            <a:ext cx="4832966" cy="2071271"/>
          </a:xfrm>
          <a:custGeom>
            <a:avLst/>
            <a:gdLst/>
            <a:ahLst/>
            <a:cxnLst/>
            <a:rect l="l" t="t" r="r" b="b"/>
            <a:pathLst>
              <a:path w="4832966" h="2071271">
                <a:moveTo>
                  <a:pt x="0" y="0"/>
                </a:moveTo>
                <a:lnTo>
                  <a:pt x="4832966" y="0"/>
                </a:lnTo>
                <a:lnTo>
                  <a:pt x="4832966" y="2071272"/>
                </a:lnTo>
                <a:lnTo>
                  <a:pt x="0" y="2071272"/>
                </a:lnTo>
                <a:lnTo>
                  <a:pt x="0" y="0"/>
                </a:lnTo>
                <a:close/>
              </a:path>
            </a:pathLst>
          </a:custGeom>
          <a:blipFill>
            <a:blip r:embed="rId3"/>
            <a:stretch>
              <a:fillRect/>
            </a:stretch>
          </a:blipFill>
        </p:spPr>
        <p:txBody>
          <a:bodyPr/>
          <a:lstStyle/>
          <a:p>
            <a:endParaRPr lang="en-US"/>
          </a:p>
        </p:txBody>
      </p:sp>
      <p:sp>
        <p:nvSpPr>
          <p:cNvPr id="3" name="Freeform 3"/>
          <p:cNvSpPr/>
          <p:nvPr/>
        </p:nvSpPr>
        <p:spPr>
          <a:xfrm rot="5400000">
            <a:off x="2953021" y="-3699038"/>
            <a:ext cx="12381959" cy="18288000"/>
          </a:xfrm>
          <a:custGeom>
            <a:avLst/>
            <a:gdLst/>
            <a:ahLst/>
            <a:cxnLst/>
            <a:rect l="l" t="t" r="r" b="b"/>
            <a:pathLst>
              <a:path w="12381959" h="18288000">
                <a:moveTo>
                  <a:pt x="0" y="0"/>
                </a:moveTo>
                <a:lnTo>
                  <a:pt x="12381958" y="0"/>
                </a:lnTo>
                <a:lnTo>
                  <a:pt x="12381958" y="18288000"/>
                </a:lnTo>
                <a:lnTo>
                  <a:pt x="0" y="18288000"/>
                </a:lnTo>
                <a:lnTo>
                  <a:pt x="0" y="0"/>
                </a:lnTo>
                <a:close/>
              </a:path>
            </a:pathLst>
          </a:custGeom>
          <a:blipFill>
            <a:blip r:embed="rId4"/>
            <a:stretch>
              <a:fillRect l="-7104" r="-7104"/>
            </a:stretch>
          </a:blipFill>
        </p:spPr>
        <p:txBody>
          <a:bodyPr/>
          <a:lstStyle/>
          <a:p>
            <a:endParaRPr lang="en-US"/>
          </a:p>
        </p:txBody>
      </p:sp>
      <p:sp>
        <p:nvSpPr>
          <p:cNvPr id="4" name="Freeform 4"/>
          <p:cNvSpPr/>
          <p:nvPr/>
        </p:nvSpPr>
        <p:spPr>
          <a:xfrm>
            <a:off x="2848043" y="6812701"/>
            <a:ext cx="4832966" cy="2071271"/>
          </a:xfrm>
          <a:custGeom>
            <a:avLst/>
            <a:gdLst/>
            <a:ahLst/>
            <a:cxnLst/>
            <a:rect l="l" t="t" r="r" b="b"/>
            <a:pathLst>
              <a:path w="4832966" h="2071271">
                <a:moveTo>
                  <a:pt x="0" y="0"/>
                </a:moveTo>
                <a:lnTo>
                  <a:pt x="4832966" y="0"/>
                </a:lnTo>
                <a:lnTo>
                  <a:pt x="4832966" y="2071272"/>
                </a:lnTo>
                <a:lnTo>
                  <a:pt x="0" y="2071272"/>
                </a:lnTo>
                <a:lnTo>
                  <a:pt x="0" y="0"/>
                </a:lnTo>
                <a:close/>
              </a:path>
            </a:pathLst>
          </a:custGeom>
          <a:blipFill>
            <a:blip r:embed="rId3"/>
            <a:stretch>
              <a:fillRect/>
            </a:stretch>
          </a:blipFill>
        </p:spPr>
        <p:txBody>
          <a:bodyPr/>
          <a:lstStyle/>
          <a:p>
            <a:endParaRPr lang="en-US"/>
          </a:p>
        </p:txBody>
      </p:sp>
      <p:grpSp>
        <p:nvGrpSpPr>
          <p:cNvPr id="5" name="Group 5"/>
          <p:cNvGrpSpPr/>
          <p:nvPr/>
        </p:nvGrpSpPr>
        <p:grpSpPr>
          <a:xfrm>
            <a:off x="1028700" y="1028700"/>
            <a:ext cx="16230600" cy="8229600"/>
            <a:chOff x="0" y="0"/>
            <a:chExt cx="4274726" cy="2167467"/>
          </a:xfrm>
        </p:grpSpPr>
        <p:sp>
          <p:nvSpPr>
            <p:cNvPr id="6" name="Freeform 6"/>
            <p:cNvSpPr/>
            <p:nvPr/>
          </p:nvSpPr>
          <p:spPr>
            <a:xfrm>
              <a:off x="0" y="0"/>
              <a:ext cx="4274726" cy="2167467"/>
            </a:xfrm>
            <a:custGeom>
              <a:avLst/>
              <a:gdLst/>
              <a:ahLst/>
              <a:cxnLst/>
              <a:rect l="l" t="t" r="r" b="b"/>
              <a:pathLst>
                <a:path w="4274726" h="2167467">
                  <a:moveTo>
                    <a:pt x="0" y="0"/>
                  </a:moveTo>
                  <a:lnTo>
                    <a:pt x="4274726" y="0"/>
                  </a:lnTo>
                  <a:lnTo>
                    <a:pt x="4274726" y="2167467"/>
                  </a:lnTo>
                  <a:lnTo>
                    <a:pt x="0" y="2167467"/>
                  </a:lnTo>
                  <a:close/>
                </a:path>
              </a:pathLst>
            </a:custGeom>
            <a:solidFill>
              <a:srgbClr val="FFFFFF"/>
            </a:solidFill>
          </p:spPr>
          <p:txBody>
            <a:bodyPr/>
            <a:lstStyle/>
            <a:p>
              <a:endParaRPr lang="en-US"/>
            </a:p>
          </p:txBody>
        </p:sp>
        <p:sp>
          <p:nvSpPr>
            <p:cNvPr id="7" name="TextBox 7"/>
            <p:cNvSpPr txBox="1"/>
            <p:nvPr/>
          </p:nvSpPr>
          <p:spPr>
            <a:xfrm>
              <a:off x="0" y="-76200"/>
              <a:ext cx="4274726" cy="2243667"/>
            </a:xfrm>
            <a:prstGeom prst="rect">
              <a:avLst/>
            </a:prstGeom>
          </p:spPr>
          <p:txBody>
            <a:bodyPr lIns="50800" tIns="50800" rIns="50800" bIns="50800" rtlCol="0" anchor="ctr"/>
            <a:lstStyle/>
            <a:p>
              <a:pPr algn="ctr">
                <a:lnSpc>
                  <a:spcPts val="3088"/>
                </a:lnSpc>
              </a:pPr>
              <a:endParaRPr/>
            </a:p>
          </p:txBody>
        </p:sp>
      </p:grpSp>
      <p:sp>
        <p:nvSpPr>
          <p:cNvPr id="8" name="Freeform 8"/>
          <p:cNvSpPr/>
          <p:nvPr/>
        </p:nvSpPr>
        <p:spPr>
          <a:xfrm>
            <a:off x="9896206" y="8121407"/>
            <a:ext cx="934016" cy="934016"/>
          </a:xfrm>
          <a:custGeom>
            <a:avLst/>
            <a:gdLst/>
            <a:ahLst/>
            <a:cxnLst/>
            <a:rect l="l" t="t" r="r" b="b"/>
            <a:pathLst>
              <a:path w="934016" h="934016">
                <a:moveTo>
                  <a:pt x="0" y="0"/>
                </a:moveTo>
                <a:lnTo>
                  <a:pt x="934015" y="0"/>
                </a:lnTo>
                <a:lnTo>
                  <a:pt x="934015" y="934016"/>
                </a:lnTo>
                <a:lnTo>
                  <a:pt x="0" y="934016"/>
                </a:lnTo>
                <a:lnTo>
                  <a:pt x="0" y="0"/>
                </a:lnTo>
                <a:close/>
              </a:path>
            </a:pathLst>
          </a:custGeom>
          <a:blipFill>
            <a:blip r:embed="rId5"/>
            <a:stretch>
              <a:fillRect/>
            </a:stretch>
          </a:blipFill>
        </p:spPr>
        <p:txBody>
          <a:bodyPr/>
          <a:lstStyle/>
          <a:p>
            <a:endParaRPr lang="en-US"/>
          </a:p>
        </p:txBody>
      </p:sp>
      <p:sp>
        <p:nvSpPr>
          <p:cNvPr id="9" name="Freeform 9"/>
          <p:cNvSpPr/>
          <p:nvPr/>
        </p:nvSpPr>
        <p:spPr>
          <a:xfrm>
            <a:off x="5239694" y="8019787"/>
            <a:ext cx="2704267" cy="1158972"/>
          </a:xfrm>
          <a:custGeom>
            <a:avLst/>
            <a:gdLst/>
            <a:ahLst/>
            <a:cxnLst/>
            <a:rect l="l" t="t" r="r" b="b"/>
            <a:pathLst>
              <a:path w="2704267" h="1158972">
                <a:moveTo>
                  <a:pt x="0" y="0"/>
                </a:moveTo>
                <a:lnTo>
                  <a:pt x="2704268" y="0"/>
                </a:lnTo>
                <a:lnTo>
                  <a:pt x="2704268" y="1158972"/>
                </a:lnTo>
                <a:lnTo>
                  <a:pt x="0" y="1158972"/>
                </a:lnTo>
                <a:lnTo>
                  <a:pt x="0" y="0"/>
                </a:lnTo>
                <a:close/>
              </a:path>
            </a:pathLst>
          </a:custGeom>
          <a:blipFill>
            <a:blip r:embed="rId3"/>
            <a:stretch>
              <a:fillRect/>
            </a:stretch>
          </a:blipFill>
        </p:spPr>
        <p:txBody>
          <a:bodyPr/>
          <a:lstStyle/>
          <a:p>
            <a:endParaRPr lang="en-US"/>
          </a:p>
        </p:txBody>
      </p:sp>
      <p:sp>
        <p:nvSpPr>
          <p:cNvPr id="10" name="Freeform 10"/>
          <p:cNvSpPr/>
          <p:nvPr/>
        </p:nvSpPr>
        <p:spPr>
          <a:xfrm>
            <a:off x="4795775" y="1637978"/>
            <a:ext cx="8696450" cy="5663563"/>
          </a:xfrm>
          <a:custGeom>
            <a:avLst/>
            <a:gdLst/>
            <a:ahLst/>
            <a:cxnLst/>
            <a:rect l="l" t="t" r="r" b="b"/>
            <a:pathLst>
              <a:path w="8696450" h="5663563">
                <a:moveTo>
                  <a:pt x="0" y="0"/>
                </a:moveTo>
                <a:lnTo>
                  <a:pt x="8696450" y="0"/>
                </a:lnTo>
                <a:lnTo>
                  <a:pt x="8696450" y="5663564"/>
                </a:lnTo>
                <a:lnTo>
                  <a:pt x="0" y="566356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1" name="TextBox 11"/>
          <p:cNvSpPr txBox="1"/>
          <p:nvPr/>
        </p:nvSpPr>
        <p:spPr>
          <a:xfrm>
            <a:off x="10967869" y="8273091"/>
            <a:ext cx="2080436" cy="782331"/>
          </a:xfrm>
          <a:prstGeom prst="rect">
            <a:avLst/>
          </a:prstGeom>
        </p:spPr>
        <p:txBody>
          <a:bodyPr lIns="0" tIns="0" rIns="0" bIns="0" rtlCol="0" anchor="t">
            <a:spAutoFit/>
          </a:bodyPr>
          <a:lstStyle/>
          <a:p>
            <a:pPr algn="l">
              <a:lnSpc>
                <a:spcPts val="2779"/>
              </a:lnSpc>
            </a:pPr>
            <a:r>
              <a:rPr lang="en-US" sz="2779">
                <a:solidFill>
                  <a:srgbClr val="000000"/>
                </a:solidFill>
                <a:latin typeface="Myriad"/>
                <a:ea typeface="Myriad"/>
                <a:cs typeface="Myriad"/>
                <a:sym typeface="Myriad"/>
              </a:rPr>
              <a:t>JOIN OUR MAILING LIST</a:t>
            </a:r>
          </a:p>
        </p:txBody>
      </p:sp>
      <p:sp>
        <p:nvSpPr>
          <p:cNvPr id="12" name="TextBox 12"/>
          <p:cNvSpPr txBox="1"/>
          <p:nvPr/>
        </p:nvSpPr>
        <p:spPr>
          <a:xfrm>
            <a:off x="1906477" y="2870512"/>
            <a:ext cx="14180855" cy="3017520"/>
          </a:xfrm>
          <a:prstGeom prst="rect">
            <a:avLst/>
          </a:prstGeom>
        </p:spPr>
        <p:txBody>
          <a:bodyPr lIns="0" tIns="0" rIns="0" bIns="0" rtlCol="0" anchor="t">
            <a:spAutoFit/>
          </a:bodyPr>
          <a:lstStyle/>
          <a:p>
            <a:pPr algn="ctr">
              <a:lnSpc>
                <a:spcPts val="5399"/>
              </a:lnSpc>
            </a:pPr>
            <a:r>
              <a:rPr lang="en-US" sz="3599" b="1" spc="35">
                <a:solidFill>
                  <a:srgbClr val="000000"/>
                </a:solidFill>
                <a:latin typeface="Myriad Bold"/>
                <a:ea typeface="Myriad Bold"/>
                <a:cs typeface="Myriad Bold"/>
                <a:sym typeface="Myriad Bold"/>
              </a:rPr>
              <a:t>OUR CLOSING OFFERING:</a:t>
            </a:r>
          </a:p>
          <a:p>
            <a:pPr algn="ctr">
              <a:lnSpc>
                <a:spcPts val="4500"/>
              </a:lnSpc>
            </a:pPr>
            <a:endParaRPr lang="en-US" sz="3599" b="1" spc="35">
              <a:solidFill>
                <a:srgbClr val="000000"/>
              </a:solidFill>
              <a:latin typeface="Myriad Bold"/>
              <a:ea typeface="Myriad Bold"/>
              <a:cs typeface="Myriad Bold"/>
              <a:sym typeface="Myriad Bold"/>
            </a:endParaRPr>
          </a:p>
          <a:p>
            <a:pPr algn="ctr">
              <a:lnSpc>
                <a:spcPts val="4500"/>
              </a:lnSpc>
            </a:pPr>
            <a:r>
              <a:rPr lang="en-US" sz="3000" spc="30">
                <a:solidFill>
                  <a:srgbClr val="000000"/>
                </a:solidFill>
                <a:latin typeface="Myriad"/>
                <a:ea typeface="Myriad"/>
                <a:cs typeface="Myriad"/>
                <a:sym typeface="Myriad"/>
              </a:rPr>
              <a:t>‘CARRY THIS’ COLLECTIVE ACTION VIDEO</a:t>
            </a:r>
          </a:p>
          <a:p>
            <a:pPr algn="ctr">
              <a:lnSpc>
                <a:spcPts val="4500"/>
              </a:lnSpc>
            </a:pPr>
            <a:endParaRPr lang="en-US" sz="3000" spc="30">
              <a:solidFill>
                <a:srgbClr val="000000"/>
              </a:solidFill>
              <a:latin typeface="Myriad"/>
              <a:ea typeface="Myriad"/>
              <a:cs typeface="Myriad"/>
              <a:sym typeface="Myriad"/>
            </a:endParaRPr>
          </a:p>
          <a:p>
            <a:pPr algn="ctr">
              <a:lnSpc>
                <a:spcPts val="4500"/>
              </a:lnSpc>
            </a:pPr>
            <a:r>
              <a:rPr lang="en-US" sz="3000" spc="30">
                <a:solidFill>
                  <a:srgbClr val="000000"/>
                </a:solidFill>
                <a:latin typeface="Myriad"/>
                <a:ea typeface="Myriad"/>
                <a:cs typeface="Myriad"/>
                <a:sym typeface="Myriad"/>
              </a:rPr>
              <a:t>(COMPILED BY NATASHA PÉREZ BYARS)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TotalTime>
  <Words>3312</Words>
  <Application>Microsoft Macintosh PowerPoint</Application>
  <PresentationFormat>Custom</PresentationFormat>
  <Paragraphs>346</Paragraphs>
  <Slides>31</Slides>
  <Notes>25</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31</vt:i4>
      </vt:variant>
    </vt:vector>
  </HeadingPairs>
  <TitlesOfParts>
    <vt:vector size="40" baseType="lpstr">
      <vt:lpstr>Myriad Light Italics</vt:lpstr>
      <vt:lpstr>Myriad Light</vt:lpstr>
      <vt:lpstr>Myriad Bold</vt:lpstr>
      <vt:lpstr>Myriad</vt:lpstr>
      <vt:lpstr>Arial</vt:lpstr>
      <vt:lpstr>Myriad Semi-Bold</vt:lpstr>
      <vt:lpstr>Myriad Bold Italics</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Sharable National Trends in IECMHC</dc:title>
  <cp:lastModifiedBy>Jayley Janssen</cp:lastModifiedBy>
  <cp:revision>2</cp:revision>
  <dcterms:created xsi:type="dcterms:W3CDTF">2006-08-16T00:00:00Z</dcterms:created>
  <dcterms:modified xsi:type="dcterms:W3CDTF">2026-10-19T17:03:10Z</dcterms:modified>
  <dc:identifier>DAHEU_7tTwk</dc:identifier>
</cp:coreProperties>
</file>